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3"/>
  </p:notesMasterIdLst>
  <p:handoutMasterIdLst>
    <p:handoutMasterId r:id="rId24"/>
  </p:handoutMasterIdLst>
  <p:sldIdLst>
    <p:sldId id="259" r:id="rId2"/>
    <p:sldId id="742" r:id="rId3"/>
    <p:sldId id="609" r:id="rId4"/>
    <p:sldId id="296" r:id="rId5"/>
    <p:sldId id="297" r:id="rId6"/>
    <p:sldId id="295" r:id="rId7"/>
    <p:sldId id="993" r:id="rId8"/>
    <p:sldId id="759" r:id="rId9"/>
    <p:sldId id="1001" r:id="rId10"/>
    <p:sldId id="1002" r:id="rId11"/>
    <p:sldId id="994" r:id="rId12"/>
    <p:sldId id="995" r:id="rId13"/>
    <p:sldId id="992" r:id="rId14"/>
    <p:sldId id="996" r:id="rId15"/>
    <p:sldId id="997" r:id="rId16"/>
    <p:sldId id="999" r:id="rId17"/>
    <p:sldId id="1000" r:id="rId18"/>
    <p:sldId id="998" r:id="rId19"/>
    <p:sldId id="757" r:id="rId20"/>
    <p:sldId id="602" r:id="rId21"/>
    <p:sldId id="549" r:id="rId2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7" autoAdjust="0"/>
    <p:restoredTop sz="96366" autoAdjust="0"/>
  </p:normalViewPr>
  <p:slideViewPr>
    <p:cSldViewPr snapToGrid="0">
      <p:cViewPr varScale="1">
        <p:scale>
          <a:sx n="85" d="100"/>
          <a:sy n="85" d="100"/>
        </p:scale>
        <p:origin x="92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317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AE8BF5-CB93-44E5-9404-15AF760C38FD}" type="datetime1">
              <a:rPr lang="ko-KR" altLang="en-US" smtClean="0"/>
              <a:t>2025-06-12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20DF4F-28CD-42CA-8484-F6571F4C08CC}" type="datetime1">
              <a:rPr lang="ko-KR" altLang="en-US" smtClean="0"/>
              <a:t>2025-06-12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3D72F-C3ED-B6CE-C65E-D26532C03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9C0752-A5C9-B00D-29C2-057711AA9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0B070E-6A0E-E4C4-7D12-D3B8FBB5E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4876D-9544-E7AA-1F5E-4CE0FA18AFA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149E59D-C1B5-4812-B4A3-1319B923A6ED}" type="datetime1">
              <a:rPr lang="ko-KR" altLang="en-US" smtClean="0"/>
              <a:t>2025-06-12</a:t>
            </a:fld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1F821D-1641-D45C-F967-32719ABE9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86D5CD-F53C-40AA-8F25-6C53AFF44E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18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8FC93-B023-EC84-D9F2-57C17ACA6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37954F-8498-CB92-F281-90470994A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4D0200-3181-86F6-6DA9-5F40B085F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🔹 슬라이드 </a:t>
            </a:r>
            <a:r>
              <a:rPr lang="en-US" altLang="ko-KR" b="1" dirty="0"/>
              <a:t>9: </a:t>
            </a:r>
            <a:r>
              <a:rPr lang="ko-KR" altLang="en-US" b="1" dirty="0"/>
              <a:t>확률적 언어 모델 </a:t>
            </a:r>
            <a:r>
              <a:rPr lang="en-US" altLang="ko-KR" b="1" dirty="0"/>
              <a:t>(1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r>
              <a:rPr lang="en-US" altLang="ko-KR" i="1" dirty="0"/>
              <a:t>"GPT </a:t>
            </a:r>
            <a:r>
              <a:rPr lang="ko-KR" altLang="en-US" i="1" dirty="0"/>
              <a:t>모델은 다음 단어를 확률적으로 예측하는 확률적 언어 모델을 기반으로 합니다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</a:t>
            </a:r>
            <a:r>
              <a:rPr lang="en-US" altLang="ko-KR" i="1" dirty="0"/>
              <a:t>, '</a:t>
            </a:r>
            <a:r>
              <a:rPr lang="ko-KR" altLang="en-US" i="1" dirty="0"/>
              <a:t>블랙</a:t>
            </a:r>
            <a:r>
              <a:rPr lang="en-US" altLang="ko-KR" i="1" dirty="0"/>
              <a:t>'</a:t>
            </a:r>
            <a:r>
              <a:rPr lang="ko-KR" altLang="en-US" i="1" dirty="0"/>
              <a:t>이라는 단어가 주어졌을 때</a:t>
            </a:r>
            <a:r>
              <a:rPr lang="en-US" altLang="ko-KR" i="1" dirty="0"/>
              <a:t>, </a:t>
            </a:r>
            <a:r>
              <a:rPr lang="ko-KR" altLang="en-US" i="1" dirty="0"/>
              <a:t>다음에 올 수 있는 단어로 </a:t>
            </a:r>
            <a:r>
              <a:rPr lang="en-US" altLang="ko-KR" i="1" dirty="0"/>
              <a:t>'</a:t>
            </a:r>
            <a:r>
              <a:rPr lang="ko-KR" altLang="en-US" i="1" dirty="0"/>
              <a:t>핑크</a:t>
            </a:r>
            <a:r>
              <a:rPr lang="en-US" altLang="ko-KR" i="1" dirty="0"/>
              <a:t>', '</a:t>
            </a:r>
            <a:r>
              <a:rPr lang="ko-KR" altLang="en-US" i="1" dirty="0"/>
              <a:t>커피</a:t>
            </a:r>
            <a:r>
              <a:rPr lang="en-US" altLang="ko-KR" i="1" dirty="0"/>
              <a:t>', '</a:t>
            </a:r>
            <a:r>
              <a:rPr lang="ko-KR" altLang="en-US" i="1" dirty="0"/>
              <a:t>홀</a:t>
            </a:r>
            <a:r>
              <a:rPr lang="en-US" altLang="ko-KR" i="1" dirty="0"/>
              <a:t>' </a:t>
            </a:r>
            <a:r>
              <a:rPr lang="ko-KR" altLang="en-US" i="1" dirty="0"/>
              <a:t>등이 있습니다</a:t>
            </a:r>
            <a:r>
              <a:rPr lang="en-US" altLang="ko-KR" i="1" dirty="0"/>
              <a:t>. </a:t>
            </a:r>
            <a:r>
              <a:rPr lang="ko-KR" altLang="en-US" i="1" dirty="0"/>
              <a:t>이러한 단어들의 등장 확률을 학습하여 가장 자연스러운 문장을 생성하는 것이 </a:t>
            </a:r>
            <a:r>
              <a:rPr lang="en-US" altLang="ko-KR" i="1" dirty="0"/>
              <a:t>ChatGPT</a:t>
            </a:r>
            <a:r>
              <a:rPr lang="ko-KR" altLang="en-US" i="1" dirty="0"/>
              <a:t>의 핵심 원리입니다</a:t>
            </a:r>
            <a:r>
              <a:rPr lang="en-US" altLang="ko-KR" i="1" dirty="0"/>
              <a:t>."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034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CAC25-2FCC-A7FD-632B-F7C913FA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D9E102-75A9-E8C7-3766-809E4CFAA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6098F-49D3-FF7F-C99E-02A388B4C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🔹 슬라이드 </a:t>
            </a:r>
            <a:r>
              <a:rPr lang="en-US" altLang="ko-KR" b="1" dirty="0"/>
              <a:t>9: </a:t>
            </a:r>
            <a:r>
              <a:rPr lang="ko-KR" altLang="en-US" b="1" dirty="0"/>
              <a:t>확률적 언어 모델 </a:t>
            </a:r>
            <a:r>
              <a:rPr lang="en-US" altLang="ko-KR" b="1" dirty="0"/>
              <a:t>(1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r>
              <a:rPr lang="en-US" altLang="ko-KR" i="1" dirty="0"/>
              <a:t>"GPT </a:t>
            </a:r>
            <a:r>
              <a:rPr lang="ko-KR" altLang="en-US" i="1" dirty="0"/>
              <a:t>모델은 다음 단어를 확률적으로 예측하는 확률적 언어 모델을 기반으로 합니다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</a:t>
            </a:r>
            <a:r>
              <a:rPr lang="en-US" altLang="ko-KR" i="1" dirty="0"/>
              <a:t>, '</a:t>
            </a:r>
            <a:r>
              <a:rPr lang="ko-KR" altLang="en-US" i="1" dirty="0"/>
              <a:t>블랙</a:t>
            </a:r>
            <a:r>
              <a:rPr lang="en-US" altLang="ko-KR" i="1" dirty="0"/>
              <a:t>'</a:t>
            </a:r>
            <a:r>
              <a:rPr lang="ko-KR" altLang="en-US" i="1" dirty="0"/>
              <a:t>이라는 단어가 주어졌을 때</a:t>
            </a:r>
            <a:r>
              <a:rPr lang="en-US" altLang="ko-KR" i="1" dirty="0"/>
              <a:t>, </a:t>
            </a:r>
            <a:r>
              <a:rPr lang="ko-KR" altLang="en-US" i="1" dirty="0"/>
              <a:t>다음에 올 수 있는 단어로 </a:t>
            </a:r>
            <a:r>
              <a:rPr lang="en-US" altLang="ko-KR" i="1" dirty="0"/>
              <a:t>'</a:t>
            </a:r>
            <a:r>
              <a:rPr lang="ko-KR" altLang="en-US" i="1" dirty="0"/>
              <a:t>핑크</a:t>
            </a:r>
            <a:r>
              <a:rPr lang="en-US" altLang="ko-KR" i="1" dirty="0"/>
              <a:t>', '</a:t>
            </a:r>
            <a:r>
              <a:rPr lang="ko-KR" altLang="en-US" i="1" dirty="0"/>
              <a:t>커피</a:t>
            </a:r>
            <a:r>
              <a:rPr lang="en-US" altLang="ko-KR" i="1" dirty="0"/>
              <a:t>', '</a:t>
            </a:r>
            <a:r>
              <a:rPr lang="ko-KR" altLang="en-US" i="1" dirty="0"/>
              <a:t>홀</a:t>
            </a:r>
            <a:r>
              <a:rPr lang="en-US" altLang="ko-KR" i="1" dirty="0"/>
              <a:t>' </a:t>
            </a:r>
            <a:r>
              <a:rPr lang="ko-KR" altLang="en-US" i="1" dirty="0"/>
              <a:t>등이 있습니다</a:t>
            </a:r>
            <a:r>
              <a:rPr lang="en-US" altLang="ko-KR" i="1" dirty="0"/>
              <a:t>. </a:t>
            </a:r>
            <a:r>
              <a:rPr lang="ko-KR" altLang="en-US" i="1" dirty="0"/>
              <a:t>이러한 단어들의 등장 확률을 학습하여 가장 자연스러운 문장을 생성하는 것이 </a:t>
            </a:r>
            <a:r>
              <a:rPr lang="en-US" altLang="ko-KR" i="1" dirty="0"/>
              <a:t>ChatGPT</a:t>
            </a:r>
            <a:r>
              <a:rPr lang="ko-KR" altLang="en-US" i="1" dirty="0"/>
              <a:t>의 핵심 원리입니다</a:t>
            </a:r>
            <a:r>
              <a:rPr lang="en-US" altLang="ko-KR" i="1" dirty="0"/>
              <a:t>."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2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880F5-30CC-AF7C-0E4B-1F6231F91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1C31AA-C19C-E892-F9E3-E7C524FB6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BE1F2C-92F2-6E4D-8612-69EBD2FFB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🔹 슬라이드 </a:t>
            </a:r>
            <a:r>
              <a:rPr lang="en-US" altLang="ko-KR" b="1" dirty="0"/>
              <a:t>9: </a:t>
            </a:r>
            <a:r>
              <a:rPr lang="ko-KR" altLang="en-US" b="1" dirty="0"/>
              <a:t>확률적 언어 모델 </a:t>
            </a:r>
            <a:r>
              <a:rPr lang="en-US" altLang="ko-KR" b="1" dirty="0"/>
              <a:t>(1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r>
              <a:rPr lang="en-US" altLang="ko-KR" i="1" dirty="0"/>
              <a:t>"GPT </a:t>
            </a:r>
            <a:r>
              <a:rPr lang="ko-KR" altLang="en-US" i="1" dirty="0"/>
              <a:t>모델은 다음 단어를 확률적으로 예측하는 확률적 언어 모델을 기반으로 합니다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</a:t>
            </a:r>
            <a:r>
              <a:rPr lang="en-US" altLang="ko-KR" i="1" dirty="0"/>
              <a:t>, '</a:t>
            </a:r>
            <a:r>
              <a:rPr lang="ko-KR" altLang="en-US" i="1" dirty="0"/>
              <a:t>블랙</a:t>
            </a:r>
            <a:r>
              <a:rPr lang="en-US" altLang="ko-KR" i="1" dirty="0"/>
              <a:t>'</a:t>
            </a:r>
            <a:r>
              <a:rPr lang="ko-KR" altLang="en-US" i="1" dirty="0"/>
              <a:t>이라는 단어가 주어졌을 때</a:t>
            </a:r>
            <a:r>
              <a:rPr lang="en-US" altLang="ko-KR" i="1" dirty="0"/>
              <a:t>, </a:t>
            </a:r>
            <a:r>
              <a:rPr lang="ko-KR" altLang="en-US" i="1" dirty="0"/>
              <a:t>다음에 올 수 있는 단어로 </a:t>
            </a:r>
            <a:r>
              <a:rPr lang="en-US" altLang="ko-KR" i="1" dirty="0"/>
              <a:t>'</a:t>
            </a:r>
            <a:r>
              <a:rPr lang="ko-KR" altLang="en-US" i="1" dirty="0"/>
              <a:t>핑크</a:t>
            </a:r>
            <a:r>
              <a:rPr lang="en-US" altLang="ko-KR" i="1" dirty="0"/>
              <a:t>', '</a:t>
            </a:r>
            <a:r>
              <a:rPr lang="ko-KR" altLang="en-US" i="1" dirty="0"/>
              <a:t>커피</a:t>
            </a:r>
            <a:r>
              <a:rPr lang="en-US" altLang="ko-KR" i="1" dirty="0"/>
              <a:t>', '</a:t>
            </a:r>
            <a:r>
              <a:rPr lang="ko-KR" altLang="en-US" i="1" dirty="0"/>
              <a:t>홀</a:t>
            </a:r>
            <a:r>
              <a:rPr lang="en-US" altLang="ko-KR" i="1" dirty="0"/>
              <a:t>' </a:t>
            </a:r>
            <a:r>
              <a:rPr lang="ko-KR" altLang="en-US" i="1" dirty="0"/>
              <a:t>등이 있습니다</a:t>
            </a:r>
            <a:r>
              <a:rPr lang="en-US" altLang="ko-KR" i="1" dirty="0"/>
              <a:t>. </a:t>
            </a:r>
            <a:r>
              <a:rPr lang="ko-KR" altLang="en-US" i="1" dirty="0"/>
              <a:t>이러한 단어들의 등장 확률을 학습하여 가장 자연스러운 문장을 생성하는 것이 </a:t>
            </a:r>
            <a:r>
              <a:rPr lang="en-US" altLang="ko-KR" i="1" dirty="0"/>
              <a:t>ChatGPT</a:t>
            </a:r>
            <a:r>
              <a:rPr lang="ko-KR" altLang="en-US" i="1" dirty="0"/>
              <a:t>의 핵심 원리입니다</a:t>
            </a:r>
            <a:r>
              <a:rPr lang="en-US" altLang="ko-KR" i="1" dirty="0"/>
              <a:t>."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309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1600" y="750888"/>
            <a:ext cx="6588125" cy="37068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~</a:t>
            </a:r>
            <a:r>
              <a:rPr lang="ko-KR" altLang="en-US" dirty="0"/>
              <a:t>에 대한 강의를 마치도록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35D36-97C6-4877-B830-725A86B4B5C1}" type="slidenum">
              <a:rPr lang="ko-KR" altLang="en-GB" smtClean="0"/>
              <a:pPr>
                <a:defRPr/>
              </a:pPr>
              <a:t>21</a:t>
            </a:fld>
            <a:endParaRPr lang="en-GB" altLang="ko-KR"/>
          </a:p>
        </p:txBody>
      </p:sp>
    </p:spTree>
    <p:extLst>
      <p:ext uri="{BB962C8B-B14F-4D97-AF65-F5344CB8AC3E}">
        <p14:creationId xmlns:p14="http://schemas.microsoft.com/office/powerpoint/2010/main" val="375924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7D9F6-FAC8-2FBE-1406-3D88453D0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5068CC-4EA4-204F-0685-967FBA101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E1F306-3936-2F82-2718-12A018034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[1</a:t>
            </a:r>
            <a:r>
              <a:rPr lang="ko-KR" altLang="en-US" dirty="0"/>
              <a:t>분 </a:t>
            </a:r>
            <a:r>
              <a:rPr lang="en-US" altLang="ko-KR" dirty="0"/>
              <a:t>20</a:t>
            </a:r>
            <a:r>
              <a:rPr lang="ko-KR" altLang="en-US" dirty="0"/>
              <a:t>초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는 </a:t>
            </a:r>
            <a:r>
              <a:rPr lang="ko-KR" altLang="en-US" b="1" dirty="0"/>
              <a:t>텍스트</a:t>
            </a:r>
            <a:r>
              <a:rPr lang="en-US" altLang="ko-KR" b="1" dirty="0"/>
              <a:t>, </a:t>
            </a:r>
            <a:r>
              <a:rPr lang="ko-KR" altLang="en-US" b="1" dirty="0"/>
              <a:t>이미지</a:t>
            </a:r>
            <a:r>
              <a:rPr lang="en-US" altLang="ko-KR" b="1" dirty="0"/>
              <a:t>, </a:t>
            </a:r>
            <a:r>
              <a:rPr lang="ko-KR" altLang="en-US" b="1" dirty="0"/>
              <a:t>음악</a:t>
            </a:r>
            <a:r>
              <a:rPr lang="en-US" altLang="ko-KR" b="1" dirty="0"/>
              <a:t>, </a:t>
            </a:r>
            <a:r>
              <a:rPr lang="ko-KR" altLang="en-US" b="1" dirty="0"/>
              <a:t>코드</a:t>
            </a:r>
            <a:r>
              <a:rPr lang="ko-KR" altLang="en-US" dirty="0"/>
              <a:t> 등 새로운 콘텐츠를 만들어내는 인공지능입니다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생성형 </a:t>
            </a:r>
            <a:r>
              <a:rPr lang="en-US" altLang="ko-KR" dirty="0"/>
              <a:t>AI</a:t>
            </a:r>
            <a:r>
              <a:rPr lang="ko-KR" altLang="en-US" dirty="0"/>
              <a:t>는 방대한 데이터를 학습하여 </a:t>
            </a:r>
            <a:r>
              <a:rPr lang="ko-KR" altLang="en-US" b="1" dirty="0"/>
              <a:t>패턴을 인식하고 새로운 결과물을 생성</a:t>
            </a:r>
            <a:r>
              <a:rPr lang="ko-KR" altLang="en-US" dirty="0"/>
              <a:t>할 수 있습니다</a:t>
            </a:r>
            <a:r>
              <a:rPr lang="en-US" altLang="ko-KR" dirty="0"/>
              <a:t>. </a:t>
            </a:r>
            <a:r>
              <a:rPr lang="ko-KR" altLang="en-US" dirty="0"/>
              <a:t>대표적인 </a:t>
            </a:r>
            <a:r>
              <a:rPr lang="en-US" altLang="ko-KR" dirty="0"/>
              <a:t>AI </a:t>
            </a:r>
            <a:r>
              <a:rPr lang="ko-KR" altLang="en-US" dirty="0"/>
              <a:t>모델을 살펴보면</a:t>
            </a:r>
            <a:r>
              <a:rPr lang="en-US" altLang="ko-KR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ChatGPT, Gemini</a:t>
            </a:r>
            <a:r>
              <a:rPr lang="ko-KR" altLang="en-US" dirty="0"/>
              <a:t>는 </a:t>
            </a:r>
            <a:r>
              <a:rPr lang="ko-KR" altLang="en-US" b="1" dirty="0"/>
              <a:t>텍스트 생성</a:t>
            </a:r>
            <a:r>
              <a:rPr lang="en-US" altLang="ko-KR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/>
              <a:t>Midjourney, DALL·E</a:t>
            </a:r>
            <a:r>
              <a:rPr lang="ko-KR" altLang="en-US" dirty="0"/>
              <a:t>는 </a:t>
            </a:r>
            <a:r>
              <a:rPr lang="ko-KR" altLang="en-US" b="1" dirty="0"/>
              <a:t>이미지 생성</a:t>
            </a:r>
            <a:r>
              <a:rPr lang="en-US" altLang="ko-KR" dirty="0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 err="1"/>
              <a:t>Suno</a:t>
            </a:r>
            <a:r>
              <a:rPr lang="en-US" altLang="ko-KR" b="1" dirty="0"/>
              <a:t> AI</a:t>
            </a:r>
            <a:r>
              <a:rPr lang="ko-KR" altLang="en-US" dirty="0"/>
              <a:t>는 </a:t>
            </a:r>
            <a:r>
              <a:rPr lang="ko-KR" altLang="en-US" b="1" dirty="0"/>
              <a:t>음악 생성</a:t>
            </a:r>
            <a:r>
              <a:rPr lang="ko-KR" altLang="en-US" dirty="0"/>
              <a:t>을 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생성형 </a:t>
            </a:r>
            <a:r>
              <a:rPr lang="en-US" altLang="ko-KR" dirty="0"/>
              <a:t>AI</a:t>
            </a:r>
            <a:r>
              <a:rPr lang="ko-KR" altLang="en-US" dirty="0"/>
              <a:t>는 다양한 분야에서 발전하고 있으며</a:t>
            </a:r>
            <a:r>
              <a:rPr lang="en-US" altLang="ko-KR" dirty="0"/>
              <a:t>, </a:t>
            </a:r>
            <a:r>
              <a:rPr lang="ko-KR" altLang="en-US" dirty="0"/>
              <a:t>우리 실생활에도 점점 더 깊이 들어오고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생성형 </a:t>
            </a:r>
            <a:r>
              <a:rPr lang="en-US" altLang="ko-KR" dirty="0"/>
              <a:t>AI</a:t>
            </a:r>
            <a:r>
              <a:rPr lang="ko-KR" altLang="en-US" dirty="0"/>
              <a:t>는 어디에 활용될까요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b="1" dirty="0"/>
              <a:t>문서 자동화</a:t>
            </a:r>
            <a:r>
              <a:rPr lang="ko-KR" altLang="en-US" dirty="0"/>
              <a:t> </a:t>
            </a:r>
            <a:r>
              <a:rPr lang="en-US" altLang="ko-KR" dirty="0"/>
              <a:t>– AI</a:t>
            </a:r>
            <a:r>
              <a:rPr lang="ko-KR" altLang="en-US" dirty="0"/>
              <a:t>가 보고서</a:t>
            </a:r>
            <a:r>
              <a:rPr lang="en-US" altLang="ko-KR" dirty="0"/>
              <a:t>, </a:t>
            </a:r>
            <a:r>
              <a:rPr lang="ko-KR" altLang="en-US" dirty="0"/>
              <a:t>기사</a:t>
            </a:r>
            <a:r>
              <a:rPr lang="en-US" altLang="ko-KR" dirty="0"/>
              <a:t>, </a:t>
            </a:r>
            <a:r>
              <a:rPr lang="ko-KR" altLang="en-US" dirty="0"/>
              <a:t>이메일을 작성할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b="1" dirty="0"/>
              <a:t>콘텐츠 제작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광고</a:t>
            </a:r>
            <a:r>
              <a:rPr lang="en-US" altLang="ko-KR" dirty="0"/>
              <a:t>, </a:t>
            </a:r>
            <a:r>
              <a:rPr lang="ko-KR" altLang="en-US" dirty="0"/>
              <a:t>마케팅 자료</a:t>
            </a:r>
            <a:r>
              <a:rPr lang="en-US" altLang="ko-KR" dirty="0"/>
              <a:t>, </a:t>
            </a:r>
            <a:r>
              <a:rPr lang="ko-KR" altLang="en-US" dirty="0"/>
              <a:t>소설</a:t>
            </a:r>
            <a:r>
              <a:rPr lang="en-US" altLang="ko-KR" dirty="0"/>
              <a:t>, </a:t>
            </a:r>
            <a:r>
              <a:rPr lang="ko-KR" altLang="en-US" dirty="0"/>
              <a:t>디자인 작업을 </a:t>
            </a:r>
            <a:r>
              <a:rPr lang="en-US" altLang="ko-KR" dirty="0"/>
              <a:t>AI</a:t>
            </a:r>
            <a:r>
              <a:rPr lang="ko-KR" altLang="en-US" dirty="0"/>
              <a:t>가 도울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b="1" dirty="0"/>
              <a:t>데이터 분석</a:t>
            </a:r>
            <a:r>
              <a:rPr lang="ko-KR" altLang="en-US" dirty="0"/>
              <a:t> </a:t>
            </a:r>
            <a:r>
              <a:rPr lang="en-US" altLang="ko-KR" dirty="0"/>
              <a:t>– AI</a:t>
            </a:r>
            <a:r>
              <a:rPr lang="ko-KR" altLang="en-US" dirty="0"/>
              <a:t>가 엑셀 데이터를 정리하고 </a:t>
            </a:r>
            <a:r>
              <a:rPr lang="ko-KR" altLang="en-US" dirty="0" err="1"/>
              <a:t>시각화하여</a:t>
            </a:r>
            <a:r>
              <a:rPr lang="ko-KR" altLang="en-US" dirty="0"/>
              <a:t> 더 쉽게 분석할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b="1" dirty="0"/>
              <a:t>코딩 지원</a:t>
            </a:r>
            <a:r>
              <a:rPr lang="ko-KR" altLang="en-US" dirty="0"/>
              <a:t> </a:t>
            </a:r>
            <a:r>
              <a:rPr lang="en-US" altLang="ko-KR" dirty="0"/>
              <a:t>– AI</a:t>
            </a:r>
            <a:r>
              <a:rPr lang="ko-KR" altLang="en-US" dirty="0"/>
              <a:t>가 코드 작성과 디버깅을 도와 개발자의 생산성을 높여줍니다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생성형 </a:t>
            </a:r>
            <a:r>
              <a:rPr lang="en-US" altLang="ko-KR" dirty="0"/>
              <a:t>AI</a:t>
            </a:r>
            <a:r>
              <a:rPr lang="ko-KR" altLang="en-US" dirty="0"/>
              <a:t>는 더 이상 미래의 기술이 아닙니다</a:t>
            </a:r>
            <a:r>
              <a:rPr lang="en-US" altLang="ko-KR" dirty="0"/>
              <a:t>. </a:t>
            </a:r>
            <a:r>
              <a:rPr lang="ko-KR" altLang="en-US" dirty="0"/>
              <a:t>지금 바로 활용하면 </a:t>
            </a:r>
            <a:r>
              <a:rPr lang="ko-KR" altLang="en-US" b="1" dirty="0"/>
              <a:t>업무 효율을 극대화</a:t>
            </a:r>
            <a:r>
              <a:rPr lang="ko-KR" altLang="en-US" dirty="0"/>
              <a:t>할 수 있습니다</a:t>
            </a:r>
          </a:p>
          <a:p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DC13FB-11D3-DA27-E789-FAEDEC1870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149E59D-C1B5-4812-B4A3-1319B923A6ED}" type="datetime1">
              <a:rPr lang="ko-KR" altLang="en-US" smtClean="0"/>
              <a:t>2025-06-12</a:t>
            </a:fld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209FA-056E-21BE-2A60-6AE4E5511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86D5CD-F53C-40AA-8F25-6C53AFF44E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22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0A11-5DFB-F9CC-A060-776D124F4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CEE613-875A-1886-DA52-53E06098A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7C07A5-ACFC-08C0-8B44-5E46D6655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📜 </a:t>
            </a:r>
            <a:r>
              <a:rPr lang="en-US" altLang="ko-KR" b="1" dirty="0"/>
              <a:t>LLM 1</a:t>
            </a:r>
            <a:r>
              <a:rPr lang="ko-KR" altLang="en-US" b="1" dirty="0"/>
              <a:t>분 </a:t>
            </a:r>
            <a:r>
              <a:rPr lang="en-US" altLang="ko-KR" b="1" dirty="0"/>
              <a:t>10</a:t>
            </a:r>
            <a:r>
              <a:rPr lang="ko-KR" altLang="en-US" b="1" dirty="0"/>
              <a:t>초 스크립트</a:t>
            </a:r>
          </a:p>
          <a:p>
            <a:endParaRPr lang="en-US" altLang="ko-KR" dirty="0"/>
          </a:p>
          <a:p>
            <a:r>
              <a:rPr lang="en-US" altLang="ko-KR" dirty="0"/>
              <a:t>LLM(Large Language Model)</a:t>
            </a:r>
            <a:r>
              <a:rPr lang="ko-KR" altLang="en-US" dirty="0"/>
              <a:t>은 </a:t>
            </a:r>
            <a:r>
              <a:rPr lang="ko-KR" altLang="en-US" b="1" dirty="0"/>
              <a:t>수십억 개의 단어를 학습하여 사람처럼 자연스럽게 언어를 생성하는 인공지능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신경망</a:t>
            </a:r>
            <a:r>
              <a:rPr lang="en-US" altLang="ko-KR" dirty="0"/>
              <a:t>(Neural Network)</a:t>
            </a:r>
            <a:r>
              <a:rPr lang="ko-KR" altLang="en-US" dirty="0"/>
              <a:t>을 기반으로 문맥을 이해하고 논리적인 답변을 생성할 수 있죠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대표적인 </a:t>
            </a:r>
            <a:r>
              <a:rPr lang="en-US" altLang="ko-KR" dirty="0"/>
              <a:t>LLM </a:t>
            </a:r>
            <a:r>
              <a:rPr lang="ko-KR" altLang="en-US" dirty="0"/>
              <a:t>모델로는 </a:t>
            </a:r>
            <a:r>
              <a:rPr lang="en-US" altLang="ko-KR" b="1" dirty="0"/>
              <a:t>GPT-4, Claude, Gemini, </a:t>
            </a:r>
            <a:r>
              <a:rPr lang="en-US" altLang="ko-KR" b="1" dirty="0" err="1"/>
              <a:t>LLaMA</a:t>
            </a:r>
            <a:r>
              <a:rPr lang="ko-KR" altLang="en-US" dirty="0"/>
              <a:t> 등이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그렇다면 </a:t>
            </a:r>
            <a:r>
              <a:rPr lang="en-US" altLang="ko-KR" b="1" dirty="0"/>
              <a:t>LLM</a:t>
            </a:r>
            <a:r>
              <a:rPr lang="ko-KR" altLang="en-US" b="1" dirty="0"/>
              <a:t>은 실무에서 어떻게 활용될까요</a:t>
            </a:r>
            <a:r>
              <a:rPr lang="en-US" altLang="ko-KR" b="1" dirty="0"/>
              <a:t>?</a:t>
            </a:r>
            <a:br>
              <a:rPr lang="ko-KR" altLang="en-US" dirty="0"/>
            </a:b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b="1" dirty="0"/>
              <a:t>문서 자동화</a:t>
            </a:r>
            <a:r>
              <a:rPr lang="ko-KR" altLang="en-US" dirty="0"/>
              <a:t> </a:t>
            </a:r>
            <a:r>
              <a:rPr lang="en-US" altLang="ko-KR" dirty="0"/>
              <a:t>– AI</a:t>
            </a:r>
            <a:r>
              <a:rPr lang="ko-KR" altLang="en-US" dirty="0"/>
              <a:t>가 보고서</a:t>
            </a:r>
            <a:r>
              <a:rPr lang="en-US" altLang="ko-KR" dirty="0"/>
              <a:t>, </a:t>
            </a:r>
            <a:r>
              <a:rPr lang="ko-KR" altLang="en-US" dirty="0"/>
              <a:t>기사</a:t>
            </a:r>
            <a:r>
              <a:rPr lang="en-US" altLang="ko-KR" dirty="0"/>
              <a:t>, </a:t>
            </a:r>
            <a:r>
              <a:rPr lang="ko-KR" altLang="en-US" dirty="0"/>
              <a:t>이메일을 빠르고 정확하게 작성할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b="1" dirty="0"/>
              <a:t>데이터 분석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엑셀 데이터를 분석하고 </a:t>
            </a:r>
            <a:r>
              <a:rPr lang="ko-KR" altLang="en-US" dirty="0" err="1"/>
              <a:t>시각화하여</a:t>
            </a:r>
            <a:r>
              <a:rPr lang="ko-KR" altLang="en-US" dirty="0"/>
              <a:t> 더 쉽게 해석할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셋째</a:t>
            </a:r>
            <a:r>
              <a:rPr lang="en-US" altLang="ko-KR" dirty="0"/>
              <a:t>, </a:t>
            </a:r>
            <a:r>
              <a:rPr lang="ko-KR" altLang="en-US" b="1" dirty="0"/>
              <a:t>코딩 지원</a:t>
            </a:r>
            <a:r>
              <a:rPr lang="ko-KR" altLang="en-US" dirty="0"/>
              <a:t> </a:t>
            </a:r>
            <a:r>
              <a:rPr lang="en-US" altLang="ko-KR" dirty="0"/>
              <a:t>– AI</a:t>
            </a:r>
            <a:r>
              <a:rPr lang="ko-KR" altLang="en-US" dirty="0"/>
              <a:t>가 코드 작성과 디버깅을 도와 개발자의 생산성을 높여줍니다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넷째</a:t>
            </a:r>
            <a:r>
              <a:rPr lang="en-US" altLang="ko-KR" dirty="0"/>
              <a:t>, </a:t>
            </a:r>
            <a:r>
              <a:rPr lang="en-US" altLang="ko-KR" b="1" dirty="0"/>
              <a:t>AI </a:t>
            </a:r>
            <a:r>
              <a:rPr lang="ko-KR" altLang="en-US" b="1" dirty="0" err="1"/>
              <a:t>챗봇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고객 서비스 및 </a:t>
            </a:r>
            <a:r>
              <a:rPr lang="en-US" altLang="ko-KR" dirty="0"/>
              <a:t>FAQ </a:t>
            </a:r>
            <a:r>
              <a:rPr lang="ko-KR" altLang="en-US" dirty="0"/>
              <a:t>자동 응답을 통해 비즈니스 운영을 </a:t>
            </a:r>
            <a:r>
              <a:rPr lang="ko-KR" altLang="en-US" dirty="0" err="1"/>
              <a:t>효율화할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</a:t>
            </a:r>
            <a:r>
              <a:rPr lang="en-US" altLang="ko-KR" dirty="0"/>
              <a:t>LLM</a:t>
            </a:r>
            <a:r>
              <a:rPr lang="ko-KR" altLang="en-US" dirty="0"/>
              <a:t>은 단순한 기술이 아니라 </a:t>
            </a:r>
            <a:r>
              <a:rPr lang="ko-KR" altLang="en-US" b="1" dirty="0"/>
              <a:t>우리의 업무를 혁신하는 중요한 도구</a:t>
            </a:r>
            <a:r>
              <a:rPr lang="ko-KR" altLang="en-US" dirty="0"/>
              <a:t>가 되고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AI</a:t>
            </a:r>
            <a:r>
              <a:rPr lang="ko-KR" altLang="en-US" dirty="0"/>
              <a:t>를 적극 활용하여 더 스마트한 업무 환경을 만들어보세요</a:t>
            </a:r>
            <a:r>
              <a:rPr lang="en-US" altLang="ko-KR" dirty="0"/>
              <a:t>! </a:t>
            </a:r>
            <a:r>
              <a:rPr lang="ko-KR" altLang="en-US" dirty="0"/>
              <a:t>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998AE-E610-FCC7-B592-157E4ED8CE6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149E59D-C1B5-4812-B4A3-1319B923A6ED}" type="datetime1">
              <a:rPr lang="ko-KR" altLang="en-US" smtClean="0"/>
              <a:t>2025-06-12</a:t>
            </a:fld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E32A5A-DB3D-D92F-9559-3373F323C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86D5CD-F53C-40AA-8F25-6C53AFF44E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16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05230-55EF-4C73-0CA5-D86E58D17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D2CE27-53B1-0979-D9E1-A26FE1150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FF4B4A-B3E8-2CD0-81F2-785029083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🔹 슬라이드 </a:t>
            </a:r>
            <a:r>
              <a:rPr lang="en-US" altLang="ko-KR" b="1" dirty="0"/>
              <a:t>8: </a:t>
            </a:r>
            <a:r>
              <a:rPr lang="ko-KR" altLang="en-US" b="1" dirty="0"/>
              <a:t>텍스트의 </a:t>
            </a:r>
            <a:r>
              <a:rPr lang="en-US" altLang="ko-KR" b="1" dirty="0"/>
              <a:t>Tokenization (1</a:t>
            </a:r>
            <a:r>
              <a:rPr lang="ko-KR" altLang="en-US" b="1" dirty="0"/>
              <a:t>분 </a:t>
            </a:r>
            <a:r>
              <a:rPr lang="en-US" altLang="ko-KR" b="1" dirty="0"/>
              <a:t>30</a:t>
            </a:r>
            <a:r>
              <a:rPr lang="ko-KR" altLang="en-US" b="1" dirty="0"/>
              <a:t>초</a:t>
            </a:r>
            <a:r>
              <a:rPr lang="en-US" altLang="ko-KR" b="1" dirty="0"/>
              <a:t>)</a:t>
            </a:r>
          </a:p>
          <a:p>
            <a:r>
              <a:rPr lang="en-US" altLang="ko-KR" i="1" dirty="0"/>
              <a:t>"ChatGPT</a:t>
            </a:r>
            <a:r>
              <a:rPr lang="ko-KR" altLang="en-US" i="1" dirty="0"/>
              <a:t>는 텍스트를 토큰 단위로 분해하여 처리합니다</a:t>
            </a:r>
            <a:r>
              <a:rPr lang="en-US" altLang="ko-KR" i="1" dirty="0"/>
              <a:t>. </a:t>
            </a:r>
            <a:r>
              <a:rPr lang="ko-KR" altLang="en-US" i="1" dirty="0"/>
              <a:t>토큰이란 단어</a:t>
            </a:r>
            <a:r>
              <a:rPr lang="en-US" altLang="ko-KR" i="1" dirty="0"/>
              <a:t>, </a:t>
            </a:r>
            <a:r>
              <a:rPr lang="ko-KR" altLang="en-US" i="1" dirty="0"/>
              <a:t>문장 부호</a:t>
            </a:r>
            <a:r>
              <a:rPr lang="en-US" altLang="ko-KR" i="1" dirty="0"/>
              <a:t>, </a:t>
            </a:r>
            <a:r>
              <a:rPr lang="ko-KR" altLang="en-US" i="1" dirty="0"/>
              <a:t>심지어 글자의 조합까지 포함할 수 있습니다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</a:t>
            </a:r>
            <a:r>
              <a:rPr lang="en-US" altLang="ko-KR" i="1" dirty="0"/>
              <a:t>, 'ChatGPT is amazing!'</a:t>
            </a:r>
            <a:r>
              <a:rPr lang="ko-KR" altLang="en-US" i="1" dirty="0"/>
              <a:t>이라는 문장은 </a:t>
            </a:r>
            <a:r>
              <a:rPr lang="en-US" altLang="ko-KR" i="1" dirty="0"/>
              <a:t>['Chat', 'GPT', 'is', 'amazing', '!']</a:t>
            </a:r>
            <a:r>
              <a:rPr lang="ko-KR" altLang="en-US" i="1" dirty="0"/>
              <a:t>와 같은 토큰으로 변환됩니다</a:t>
            </a:r>
            <a:r>
              <a:rPr lang="en-US" altLang="ko-KR" i="1" dirty="0"/>
              <a:t>. </a:t>
            </a:r>
            <a:r>
              <a:rPr lang="ko-KR" altLang="en-US" i="1" dirty="0"/>
              <a:t>이 과정이 중요한 이유는 </a:t>
            </a:r>
            <a:r>
              <a:rPr lang="en-US" altLang="ko-KR" i="1" dirty="0"/>
              <a:t>GPT </a:t>
            </a:r>
            <a:r>
              <a:rPr lang="ko-KR" altLang="en-US" i="1" dirty="0"/>
              <a:t>모델이 언어를 이해하는 기본 단위가 토큰이기 때문이며</a:t>
            </a:r>
            <a:r>
              <a:rPr lang="en-US" altLang="ko-KR" i="1" dirty="0"/>
              <a:t>, </a:t>
            </a:r>
            <a:r>
              <a:rPr lang="ko-KR" altLang="en-US" i="1" dirty="0"/>
              <a:t>입력 길이에 제한이 있어 최적의 토큰 사용이 필요하기 때문입니다</a:t>
            </a:r>
            <a:r>
              <a:rPr lang="en-US" altLang="ko-KR" i="1" dirty="0"/>
              <a:t>."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29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520FD-41CD-891D-1981-1F1E1796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964B1A-1631-1E5A-983D-336C59858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A2ED0-D547-F224-F37D-91D8F6E5C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🔹 슬라이드 </a:t>
            </a:r>
            <a:r>
              <a:rPr lang="en-US" altLang="ko-KR" b="1" dirty="0"/>
              <a:t>8: </a:t>
            </a:r>
            <a:r>
              <a:rPr lang="ko-KR" altLang="en-US" b="1" dirty="0"/>
              <a:t>텍스트의 </a:t>
            </a:r>
            <a:r>
              <a:rPr lang="en-US" altLang="ko-KR" b="1" dirty="0"/>
              <a:t>Tokenization (1</a:t>
            </a:r>
            <a:r>
              <a:rPr lang="ko-KR" altLang="en-US" b="1" dirty="0"/>
              <a:t>분 </a:t>
            </a:r>
            <a:r>
              <a:rPr lang="en-US" altLang="ko-KR" b="1" dirty="0"/>
              <a:t>30</a:t>
            </a:r>
            <a:r>
              <a:rPr lang="ko-KR" altLang="en-US" b="1" dirty="0"/>
              <a:t>초</a:t>
            </a:r>
            <a:r>
              <a:rPr lang="en-US" altLang="ko-KR" b="1" dirty="0"/>
              <a:t>)</a:t>
            </a:r>
          </a:p>
          <a:p>
            <a:r>
              <a:rPr lang="en-US" altLang="ko-KR" i="1" dirty="0"/>
              <a:t>"ChatGPT</a:t>
            </a:r>
            <a:r>
              <a:rPr lang="ko-KR" altLang="en-US" i="1" dirty="0"/>
              <a:t>는 텍스트를 토큰 단위로 분해하여 처리합니다</a:t>
            </a:r>
            <a:r>
              <a:rPr lang="en-US" altLang="ko-KR" i="1" dirty="0"/>
              <a:t>. </a:t>
            </a:r>
            <a:r>
              <a:rPr lang="ko-KR" altLang="en-US" i="1" dirty="0"/>
              <a:t>토큰이란 단어</a:t>
            </a:r>
            <a:r>
              <a:rPr lang="en-US" altLang="ko-KR" i="1" dirty="0"/>
              <a:t>, </a:t>
            </a:r>
            <a:r>
              <a:rPr lang="ko-KR" altLang="en-US" i="1" dirty="0"/>
              <a:t>문장 부호</a:t>
            </a:r>
            <a:r>
              <a:rPr lang="en-US" altLang="ko-KR" i="1" dirty="0"/>
              <a:t>, </a:t>
            </a:r>
            <a:r>
              <a:rPr lang="ko-KR" altLang="en-US" i="1" dirty="0"/>
              <a:t>심지어 글자의 조합까지 포함할 수 있습니다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</a:t>
            </a:r>
            <a:r>
              <a:rPr lang="en-US" altLang="ko-KR" i="1" dirty="0"/>
              <a:t>, 'ChatGPT is amazing!'</a:t>
            </a:r>
            <a:r>
              <a:rPr lang="ko-KR" altLang="en-US" i="1" dirty="0"/>
              <a:t>이라는 문장은 </a:t>
            </a:r>
            <a:r>
              <a:rPr lang="en-US" altLang="ko-KR" i="1" dirty="0"/>
              <a:t>['Chat', 'GPT', 'is', 'amazing', '!']</a:t>
            </a:r>
            <a:r>
              <a:rPr lang="ko-KR" altLang="en-US" i="1" dirty="0"/>
              <a:t>와 같은 토큰으로 변환됩니다</a:t>
            </a:r>
            <a:r>
              <a:rPr lang="en-US" altLang="ko-KR" i="1" dirty="0"/>
              <a:t>. </a:t>
            </a:r>
            <a:r>
              <a:rPr lang="ko-KR" altLang="en-US" i="1" dirty="0"/>
              <a:t>이 과정이 중요한 이유는 </a:t>
            </a:r>
            <a:r>
              <a:rPr lang="en-US" altLang="ko-KR" i="1" dirty="0"/>
              <a:t>GPT </a:t>
            </a:r>
            <a:r>
              <a:rPr lang="ko-KR" altLang="en-US" i="1" dirty="0"/>
              <a:t>모델이 언어를 이해하는 기본 단위가 토큰이기 때문이며</a:t>
            </a:r>
            <a:r>
              <a:rPr lang="en-US" altLang="ko-KR" i="1" dirty="0"/>
              <a:t>, </a:t>
            </a:r>
            <a:r>
              <a:rPr lang="ko-KR" altLang="en-US" i="1" dirty="0"/>
              <a:t>입력 길이에 제한이 있어 최적의 토큰 사용이 필요하기 때문입니다</a:t>
            </a:r>
            <a:r>
              <a:rPr lang="en-US" altLang="ko-KR" i="1" dirty="0"/>
              <a:t>."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74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F479E-C422-88A3-841A-5474FD969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8D84D5-AFA7-CCD0-488B-6A82E22A3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74F192-0A39-98CD-A7E1-932199669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🔹 슬라이드 </a:t>
            </a:r>
            <a:r>
              <a:rPr lang="en-US" altLang="ko-KR" b="1" dirty="0"/>
              <a:t>8: </a:t>
            </a:r>
            <a:r>
              <a:rPr lang="ko-KR" altLang="en-US" b="1" dirty="0"/>
              <a:t>텍스트의 </a:t>
            </a:r>
            <a:r>
              <a:rPr lang="en-US" altLang="ko-KR" b="1" dirty="0"/>
              <a:t>Tokenization (1</a:t>
            </a:r>
            <a:r>
              <a:rPr lang="ko-KR" altLang="en-US" b="1" dirty="0"/>
              <a:t>분 </a:t>
            </a:r>
            <a:r>
              <a:rPr lang="en-US" altLang="ko-KR" b="1" dirty="0"/>
              <a:t>30</a:t>
            </a:r>
            <a:r>
              <a:rPr lang="ko-KR" altLang="en-US" b="1" dirty="0"/>
              <a:t>초</a:t>
            </a:r>
            <a:r>
              <a:rPr lang="en-US" altLang="ko-KR" b="1" dirty="0"/>
              <a:t>)</a:t>
            </a:r>
          </a:p>
          <a:p>
            <a:r>
              <a:rPr lang="en-US" altLang="ko-KR" i="1" dirty="0"/>
              <a:t>"ChatGPT</a:t>
            </a:r>
            <a:r>
              <a:rPr lang="ko-KR" altLang="en-US" i="1" dirty="0"/>
              <a:t>는 텍스트를 토큰 단위로 분해하여 처리합니다</a:t>
            </a:r>
            <a:r>
              <a:rPr lang="en-US" altLang="ko-KR" i="1" dirty="0"/>
              <a:t>. </a:t>
            </a:r>
            <a:r>
              <a:rPr lang="ko-KR" altLang="en-US" i="1" dirty="0"/>
              <a:t>토큰이란 단어</a:t>
            </a:r>
            <a:r>
              <a:rPr lang="en-US" altLang="ko-KR" i="1" dirty="0"/>
              <a:t>, </a:t>
            </a:r>
            <a:r>
              <a:rPr lang="ko-KR" altLang="en-US" i="1" dirty="0"/>
              <a:t>문장 부호</a:t>
            </a:r>
            <a:r>
              <a:rPr lang="en-US" altLang="ko-KR" i="1" dirty="0"/>
              <a:t>, </a:t>
            </a:r>
            <a:r>
              <a:rPr lang="ko-KR" altLang="en-US" i="1" dirty="0"/>
              <a:t>심지어 글자의 조합까지 포함할 수 있습니다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</a:t>
            </a:r>
            <a:r>
              <a:rPr lang="en-US" altLang="ko-KR" i="1" dirty="0"/>
              <a:t>, 'ChatGPT is amazing!'</a:t>
            </a:r>
            <a:r>
              <a:rPr lang="ko-KR" altLang="en-US" i="1" dirty="0"/>
              <a:t>이라는 문장은 </a:t>
            </a:r>
            <a:r>
              <a:rPr lang="en-US" altLang="ko-KR" i="1" dirty="0"/>
              <a:t>['Chat', 'GPT', 'is', 'amazing', '!']</a:t>
            </a:r>
            <a:r>
              <a:rPr lang="ko-KR" altLang="en-US" i="1" dirty="0"/>
              <a:t>와 같은 토큰으로 변환됩니다</a:t>
            </a:r>
            <a:r>
              <a:rPr lang="en-US" altLang="ko-KR" i="1" dirty="0"/>
              <a:t>. </a:t>
            </a:r>
            <a:r>
              <a:rPr lang="ko-KR" altLang="en-US" i="1" dirty="0"/>
              <a:t>이 과정이 중요한 이유는 </a:t>
            </a:r>
            <a:r>
              <a:rPr lang="en-US" altLang="ko-KR" i="1" dirty="0"/>
              <a:t>GPT </a:t>
            </a:r>
            <a:r>
              <a:rPr lang="ko-KR" altLang="en-US" i="1" dirty="0"/>
              <a:t>모델이 언어를 이해하는 기본 단위가 토큰이기 때문이며</a:t>
            </a:r>
            <a:r>
              <a:rPr lang="en-US" altLang="ko-KR" i="1" dirty="0"/>
              <a:t>, </a:t>
            </a:r>
            <a:r>
              <a:rPr lang="ko-KR" altLang="en-US" i="1" dirty="0"/>
              <a:t>입력 길이에 제한이 있어 최적의 토큰 사용이 필요하기 때문입니다</a:t>
            </a:r>
            <a:r>
              <a:rPr lang="en-US" altLang="ko-KR" i="1" dirty="0"/>
              <a:t>."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183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C8E2F-E7F2-1DC1-18F2-A623636FE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529399-3B3C-1F1D-DF0A-DD337AFC00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163ED5-2293-2E9A-0074-C9CC1924B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🔹 슬라이드 </a:t>
            </a:r>
            <a:r>
              <a:rPr lang="en-US" altLang="ko-KR" b="1" dirty="0"/>
              <a:t>9: </a:t>
            </a:r>
            <a:r>
              <a:rPr lang="ko-KR" altLang="en-US" b="1" dirty="0"/>
              <a:t>확률적 언어 모델 </a:t>
            </a:r>
            <a:r>
              <a:rPr lang="en-US" altLang="ko-KR" b="1" dirty="0"/>
              <a:t>(1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r>
              <a:rPr lang="en-US" altLang="ko-KR" i="1" dirty="0"/>
              <a:t>"GPT </a:t>
            </a:r>
            <a:r>
              <a:rPr lang="ko-KR" altLang="en-US" i="1" dirty="0"/>
              <a:t>모델은 다음 단어를 확률적으로 예측하는 확률적 언어 모델을 기반으로 합니다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</a:t>
            </a:r>
            <a:r>
              <a:rPr lang="en-US" altLang="ko-KR" i="1" dirty="0"/>
              <a:t>, '</a:t>
            </a:r>
            <a:r>
              <a:rPr lang="ko-KR" altLang="en-US" i="1" dirty="0"/>
              <a:t>블랙</a:t>
            </a:r>
            <a:r>
              <a:rPr lang="en-US" altLang="ko-KR" i="1" dirty="0"/>
              <a:t>'</a:t>
            </a:r>
            <a:r>
              <a:rPr lang="ko-KR" altLang="en-US" i="1" dirty="0"/>
              <a:t>이라는 단어가 주어졌을 때</a:t>
            </a:r>
            <a:r>
              <a:rPr lang="en-US" altLang="ko-KR" i="1" dirty="0"/>
              <a:t>, </a:t>
            </a:r>
            <a:r>
              <a:rPr lang="ko-KR" altLang="en-US" i="1" dirty="0"/>
              <a:t>다음에 올 수 있는 단어로 </a:t>
            </a:r>
            <a:r>
              <a:rPr lang="en-US" altLang="ko-KR" i="1" dirty="0"/>
              <a:t>'</a:t>
            </a:r>
            <a:r>
              <a:rPr lang="ko-KR" altLang="en-US" i="1" dirty="0"/>
              <a:t>핑크</a:t>
            </a:r>
            <a:r>
              <a:rPr lang="en-US" altLang="ko-KR" i="1" dirty="0"/>
              <a:t>', '</a:t>
            </a:r>
            <a:r>
              <a:rPr lang="ko-KR" altLang="en-US" i="1" dirty="0"/>
              <a:t>커피</a:t>
            </a:r>
            <a:r>
              <a:rPr lang="en-US" altLang="ko-KR" i="1" dirty="0"/>
              <a:t>', '</a:t>
            </a:r>
            <a:r>
              <a:rPr lang="ko-KR" altLang="en-US" i="1" dirty="0"/>
              <a:t>홀</a:t>
            </a:r>
            <a:r>
              <a:rPr lang="en-US" altLang="ko-KR" i="1" dirty="0"/>
              <a:t>' </a:t>
            </a:r>
            <a:r>
              <a:rPr lang="ko-KR" altLang="en-US" i="1" dirty="0"/>
              <a:t>등이 있습니다</a:t>
            </a:r>
            <a:r>
              <a:rPr lang="en-US" altLang="ko-KR" i="1" dirty="0"/>
              <a:t>. </a:t>
            </a:r>
            <a:r>
              <a:rPr lang="ko-KR" altLang="en-US" i="1" dirty="0"/>
              <a:t>이러한 단어들의 등장 확률을 학습하여 가장 자연스러운 문장을 생성하는 것이 </a:t>
            </a:r>
            <a:r>
              <a:rPr lang="en-US" altLang="ko-KR" i="1" dirty="0"/>
              <a:t>ChatGPT</a:t>
            </a:r>
            <a:r>
              <a:rPr lang="ko-KR" altLang="en-US" i="1" dirty="0"/>
              <a:t>의 핵심 원리입니다</a:t>
            </a:r>
            <a:r>
              <a:rPr lang="en-US" altLang="ko-KR" i="1" dirty="0"/>
              <a:t>."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57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E548D-465F-5A68-BB98-AA434C9E1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2CB37B-B2B8-A3CD-A8F2-C3D55DF60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A895F9-D338-43E8-1306-E78580246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🔹 슬라이드 </a:t>
            </a:r>
            <a:r>
              <a:rPr lang="en-US" altLang="ko-KR" b="1" dirty="0"/>
              <a:t>9: </a:t>
            </a:r>
            <a:r>
              <a:rPr lang="ko-KR" altLang="en-US" b="1" dirty="0"/>
              <a:t>확률적 언어 모델 </a:t>
            </a:r>
            <a:r>
              <a:rPr lang="en-US" altLang="ko-KR" b="1" dirty="0"/>
              <a:t>(1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r>
              <a:rPr lang="en-US" altLang="ko-KR" i="1" dirty="0"/>
              <a:t>"GPT </a:t>
            </a:r>
            <a:r>
              <a:rPr lang="ko-KR" altLang="en-US" i="1" dirty="0"/>
              <a:t>모델은 다음 단어를 확률적으로 예측하는 확률적 언어 모델을 기반으로 합니다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</a:t>
            </a:r>
            <a:r>
              <a:rPr lang="en-US" altLang="ko-KR" i="1" dirty="0"/>
              <a:t>, '</a:t>
            </a:r>
            <a:r>
              <a:rPr lang="ko-KR" altLang="en-US" i="1" dirty="0"/>
              <a:t>블랙</a:t>
            </a:r>
            <a:r>
              <a:rPr lang="en-US" altLang="ko-KR" i="1" dirty="0"/>
              <a:t>'</a:t>
            </a:r>
            <a:r>
              <a:rPr lang="ko-KR" altLang="en-US" i="1" dirty="0"/>
              <a:t>이라는 단어가 주어졌을 때</a:t>
            </a:r>
            <a:r>
              <a:rPr lang="en-US" altLang="ko-KR" i="1" dirty="0"/>
              <a:t>, </a:t>
            </a:r>
            <a:r>
              <a:rPr lang="ko-KR" altLang="en-US" i="1" dirty="0"/>
              <a:t>다음에 올 수 있는 단어로 </a:t>
            </a:r>
            <a:r>
              <a:rPr lang="en-US" altLang="ko-KR" i="1" dirty="0"/>
              <a:t>'</a:t>
            </a:r>
            <a:r>
              <a:rPr lang="ko-KR" altLang="en-US" i="1" dirty="0"/>
              <a:t>핑크</a:t>
            </a:r>
            <a:r>
              <a:rPr lang="en-US" altLang="ko-KR" i="1" dirty="0"/>
              <a:t>', '</a:t>
            </a:r>
            <a:r>
              <a:rPr lang="ko-KR" altLang="en-US" i="1" dirty="0"/>
              <a:t>커피</a:t>
            </a:r>
            <a:r>
              <a:rPr lang="en-US" altLang="ko-KR" i="1" dirty="0"/>
              <a:t>', '</a:t>
            </a:r>
            <a:r>
              <a:rPr lang="ko-KR" altLang="en-US" i="1" dirty="0"/>
              <a:t>홀</a:t>
            </a:r>
            <a:r>
              <a:rPr lang="en-US" altLang="ko-KR" i="1" dirty="0"/>
              <a:t>' </a:t>
            </a:r>
            <a:r>
              <a:rPr lang="ko-KR" altLang="en-US" i="1" dirty="0"/>
              <a:t>등이 있습니다</a:t>
            </a:r>
            <a:r>
              <a:rPr lang="en-US" altLang="ko-KR" i="1" dirty="0"/>
              <a:t>. </a:t>
            </a:r>
            <a:r>
              <a:rPr lang="ko-KR" altLang="en-US" i="1" dirty="0"/>
              <a:t>이러한 단어들의 등장 확률을 학습하여 가장 자연스러운 문장을 생성하는 것이 </a:t>
            </a:r>
            <a:r>
              <a:rPr lang="en-US" altLang="ko-KR" i="1" dirty="0"/>
              <a:t>ChatGPT</a:t>
            </a:r>
            <a:r>
              <a:rPr lang="ko-KR" altLang="en-US" i="1" dirty="0"/>
              <a:t>의 핵심 원리입니다</a:t>
            </a:r>
            <a:r>
              <a:rPr lang="en-US" altLang="ko-KR" i="1" dirty="0"/>
              <a:t>."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657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5F5C8-0F82-088F-DE3C-DA8C5E0F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122B3E-DFCA-C6F9-6B33-18336B6E8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E881A9-D251-73BB-BB8D-2E5545D9D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🔹 슬라이드 </a:t>
            </a:r>
            <a:r>
              <a:rPr lang="en-US" altLang="ko-KR" b="1" dirty="0"/>
              <a:t>9: </a:t>
            </a:r>
            <a:r>
              <a:rPr lang="ko-KR" altLang="en-US" b="1" dirty="0"/>
              <a:t>확률적 언어 모델 </a:t>
            </a:r>
            <a:r>
              <a:rPr lang="en-US" altLang="ko-KR" b="1" dirty="0"/>
              <a:t>(1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r>
              <a:rPr lang="en-US" altLang="ko-KR" i="1" dirty="0"/>
              <a:t>"GPT </a:t>
            </a:r>
            <a:r>
              <a:rPr lang="ko-KR" altLang="en-US" i="1" dirty="0"/>
              <a:t>모델은 다음 단어를 확률적으로 예측하는 확률적 언어 모델을 기반으로 합니다</a:t>
            </a:r>
            <a:r>
              <a:rPr lang="en-US" altLang="ko-KR" i="1" dirty="0"/>
              <a:t>. </a:t>
            </a:r>
            <a:r>
              <a:rPr lang="ko-KR" altLang="en-US" i="1" dirty="0"/>
              <a:t>예를 들어</a:t>
            </a:r>
            <a:r>
              <a:rPr lang="en-US" altLang="ko-KR" i="1" dirty="0"/>
              <a:t>, '</a:t>
            </a:r>
            <a:r>
              <a:rPr lang="ko-KR" altLang="en-US" i="1" dirty="0"/>
              <a:t>블랙</a:t>
            </a:r>
            <a:r>
              <a:rPr lang="en-US" altLang="ko-KR" i="1" dirty="0"/>
              <a:t>'</a:t>
            </a:r>
            <a:r>
              <a:rPr lang="ko-KR" altLang="en-US" i="1" dirty="0"/>
              <a:t>이라는 단어가 주어졌을 때</a:t>
            </a:r>
            <a:r>
              <a:rPr lang="en-US" altLang="ko-KR" i="1" dirty="0"/>
              <a:t>, </a:t>
            </a:r>
            <a:r>
              <a:rPr lang="ko-KR" altLang="en-US" i="1" dirty="0"/>
              <a:t>다음에 올 수 있는 단어로 </a:t>
            </a:r>
            <a:r>
              <a:rPr lang="en-US" altLang="ko-KR" i="1" dirty="0"/>
              <a:t>'</a:t>
            </a:r>
            <a:r>
              <a:rPr lang="ko-KR" altLang="en-US" i="1" dirty="0"/>
              <a:t>핑크</a:t>
            </a:r>
            <a:r>
              <a:rPr lang="en-US" altLang="ko-KR" i="1" dirty="0"/>
              <a:t>', '</a:t>
            </a:r>
            <a:r>
              <a:rPr lang="ko-KR" altLang="en-US" i="1" dirty="0"/>
              <a:t>커피</a:t>
            </a:r>
            <a:r>
              <a:rPr lang="en-US" altLang="ko-KR" i="1" dirty="0"/>
              <a:t>', '</a:t>
            </a:r>
            <a:r>
              <a:rPr lang="ko-KR" altLang="en-US" i="1" dirty="0"/>
              <a:t>홀</a:t>
            </a:r>
            <a:r>
              <a:rPr lang="en-US" altLang="ko-KR" i="1" dirty="0"/>
              <a:t>' </a:t>
            </a:r>
            <a:r>
              <a:rPr lang="ko-KR" altLang="en-US" i="1" dirty="0"/>
              <a:t>등이 있습니다</a:t>
            </a:r>
            <a:r>
              <a:rPr lang="en-US" altLang="ko-KR" i="1" dirty="0"/>
              <a:t>. </a:t>
            </a:r>
            <a:r>
              <a:rPr lang="ko-KR" altLang="en-US" i="1" dirty="0"/>
              <a:t>이러한 단어들의 등장 확률을 학습하여 가장 자연스러운 문장을 생성하는 것이 </a:t>
            </a:r>
            <a:r>
              <a:rPr lang="en-US" altLang="ko-KR" i="1" dirty="0"/>
              <a:t>ChatGPT</a:t>
            </a:r>
            <a:r>
              <a:rPr lang="ko-KR" altLang="en-US" i="1" dirty="0"/>
              <a:t>의 핵심 원리입니다</a:t>
            </a:r>
            <a:r>
              <a:rPr lang="en-US" altLang="ko-KR" i="1" dirty="0"/>
              <a:t>."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74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489A88-0C1F-827F-FDE9-DFC7FEB07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139083"/>
            <a:ext cx="10353762" cy="766439"/>
          </a:xfrm>
        </p:spPr>
        <p:txBody>
          <a:bodyPr rtlCol="0">
            <a:normAutofit/>
          </a:bodyPr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3795" y="1127464"/>
            <a:ext cx="10353762" cy="466373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편집하려면 클릭</a:t>
            </a:r>
          </a:p>
          <a:p>
            <a:pPr lvl="1" rtl="0"/>
            <a:r>
              <a:rPr lang="ko-KR" altLang="en-US" dirty="0"/>
              <a:t>두 번째 수준</a:t>
            </a:r>
          </a:p>
          <a:p>
            <a:pPr lvl="2" rtl="0"/>
            <a:r>
              <a:rPr lang="ko-KR" altLang="en-US" dirty="0"/>
              <a:t>세 번째 수준</a:t>
            </a:r>
          </a:p>
          <a:p>
            <a:pPr lvl="3" rtl="0"/>
            <a:r>
              <a:rPr lang="ko-KR" altLang="en-US" dirty="0"/>
              <a:t>네 번째 수준</a:t>
            </a:r>
          </a:p>
          <a:p>
            <a:pPr lvl="4" rtl="0"/>
            <a:r>
              <a:rPr lang="ko-KR" altLang="en-US" dirty="0"/>
              <a:t>다섯 번째 수준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745536-17E2-EEF7-D107-B4146DE214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E02622F7-B412-D3AE-34CC-44CC99AE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21086B2D-0BBF-7448-422F-0EAD7808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2F60889-8102-9290-1B7C-A4994E8F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9C878A-8D12-4579-1F87-ABD48B7F6E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9D6EA7CE-94D3-3119-797F-9A59AD33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755ADAC4-EF92-EA0A-B152-7948C996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674D633B-B98D-555C-C9BC-394409CE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ECE708-CABE-5A15-E18D-0D30F1AB2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244F2F0A-DF9E-5205-4FA2-D0594923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2E5C1F5A-37D2-AE7D-D82F-D1EE9D44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2E1DB7B6-E84B-345B-922F-C2D4D0D5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29344A-48D0-3054-21E4-FB558AC3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987AC108-5420-6BFB-6865-4BDBFC95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F70122F8-8A1A-8732-4EE3-A880083C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5B190B1-64F4-F049-4C88-31887B22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D37BC-49C9-F25A-39C4-1D79ABF16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B1B4846B-DB95-07D7-43D1-116EC3EF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93785E4A-6771-C69D-0FCD-A16BA8E6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3B615913-817A-B5DD-09A5-A12DBD3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2F3C-00E3-1C40-4559-2CB37F9295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97B7D79C-0ECC-0C67-0AF5-B71F54A7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A33EA81-58FE-463F-7BBB-2884D27B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1F9B170-6867-72F2-D4FE-03BADFAE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2025-06-12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ai.com/api/pricing/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s://platform.openai.com/tokeniz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huggingface.co/learn/nlp-course/chapter1/4?fw=p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velcdn.com/images/kong2520/post/9e5b7033-1ca2-48d6-9b54-77105c4b05a9/image.p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gusmclennan_openai-agi-aiprogress-activity-7238696300790038530-rmjk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177" y="1014560"/>
            <a:ext cx="11586754" cy="2648381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6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Python Programming </a:t>
            </a:r>
            <a:br>
              <a:rPr lang="en-US" altLang="ko-KR" sz="6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en-US" altLang="ko-KR" sz="6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with Generative AI </a:t>
            </a:r>
            <a:endParaRPr lang="ko" altLang="en-US" sz="6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5162" y="4180615"/>
            <a:ext cx="9680484" cy="835521"/>
          </a:xfrm>
        </p:spPr>
        <p:txBody>
          <a:bodyPr rtlCol="0">
            <a:normAutofit fontScale="32500" lnSpcReduction="20000"/>
          </a:bodyPr>
          <a:lstStyle/>
          <a:p>
            <a:pPr>
              <a:spcBef>
                <a:spcPct val="0"/>
              </a:spcBef>
            </a:pPr>
            <a:r>
              <a:rPr lang="ko-KR" altLang="en-US" sz="6600" b="1" dirty="0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경복대학교 </a:t>
            </a:r>
            <a:r>
              <a:rPr lang="ko-KR" altLang="en-US" sz="6600" b="1" dirty="0" err="1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빅데이터과</a:t>
            </a:r>
            <a:endParaRPr lang="en-US" altLang="ko-KR" sz="6600" b="1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spcBef>
                <a:spcPct val="0"/>
              </a:spcBef>
            </a:pPr>
            <a:r>
              <a:rPr lang="ko-KR" altLang="en-US" sz="6600" b="1" dirty="0" err="1">
                <a:solidFill>
                  <a:schemeClr val="tx2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조상구교수</a:t>
            </a:r>
            <a:endParaRPr lang="ko" altLang="en-US" sz="6600" b="1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F620C-22B6-B80E-971C-86BE7628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C0123A52-BB79-24A5-7E90-C83E38E0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9083"/>
            <a:ext cx="10353762" cy="766439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컴퓨터는 엄마와 아빠를 어떻게 구분할까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슬라이드 번호 개체 틀 1" hidden="1">
            <a:extLst>
              <a:ext uri="{FF2B5EF4-FFF2-40B4-BE49-F238E27FC236}">
                <a16:creationId xmlns:a16="http://schemas.microsoft.com/office/drawing/2014/main" id="{ECD2D5B2-B478-704C-A54F-F0355995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90916E6-EFB7-6D1E-595B-93BDE9F212AC}"/>
              </a:ext>
            </a:extLst>
          </p:cNvPr>
          <p:cNvSpPr txBox="1">
            <a:spLocks/>
          </p:cNvSpPr>
          <p:nvPr/>
        </p:nvSpPr>
        <p:spPr>
          <a:xfrm>
            <a:off x="10666411" y="6490513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122" name="Picture 2" descr="노트북 컴퓨터 위에 놓인 휴대폰">
            <a:extLst>
              <a:ext uri="{FF2B5EF4-FFF2-40B4-BE49-F238E27FC236}">
                <a16:creationId xmlns:a16="http://schemas.microsoft.com/office/drawing/2014/main" id="{6E354F64-A245-2709-0B17-5A7F6B5D3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286" y="918316"/>
            <a:ext cx="3959789" cy="593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3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5BD02-A7CB-49E2-2B82-FC717CD2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C1B43D-DAFC-AFC3-38C2-2CE7AE8D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3" y="603626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F8AE525-2597-AFA1-2960-B3638C26F573}"/>
              </a:ext>
            </a:extLst>
          </p:cNvPr>
          <p:cNvSpPr txBox="1">
            <a:spLocks/>
          </p:cNvSpPr>
          <p:nvPr/>
        </p:nvSpPr>
        <p:spPr>
          <a:xfrm>
            <a:off x="143691" y="139083"/>
            <a:ext cx="5155508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토큰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(Token)</a:t>
            </a:r>
            <a:endParaRPr lang="ko-KR" alt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100F8722-2388-07DA-8A14-3AE939872333}"/>
              </a:ext>
            </a:extLst>
          </p:cNvPr>
          <p:cNvSpPr txBox="1">
            <a:spLocks/>
          </p:cNvSpPr>
          <p:nvPr/>
        </p:nvSpPr>
        <p:spPr>
          <a:xfrm>
            <a:off x="11105141" y="6264368"/>
            <a:ext cx="753545" cy="365125"/>
          </a:xfr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7F1E4F-1CFF-5643-939E-217C01CDF565}" type="slidenum">
              <a:rPr lang="en-US" sz="1867">
                <a:solidFill>
                  <a:schemeClr val="bg1"/>
                </a:solidFill>
              </a:rPr>
              <a:pPr/>
              <a:t>11</a:t>
            </a:fld>
            <a:endParaRPr lang="en-US" sz="1867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7827D9-165D-F8C3-BF21-AFD1B625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53" y="1489723"/>
            <a:ext cx="5487921" cy="45465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FC62AC-713F-DF9E-AFC0-D77F947377C3}"/>
              </a:ext>
            </a:extLst>
          </p:cNvPr>
          <p:cNvSpPr txBox="1"/>
          <p:nvPr/>
        </p:nvSpPr>
        <p:spPr>
          <a:xfrm>
            <a:off x="349879" y="1434375"/>
            <a:ext cx="4775412" cy="4044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텍스트 데이터를 기반으로 언어의 구조와 패턴을 학습해 문맥을 이해하거나 새로운 텍스트를 생성할 수 있는 모델</a:t>
            </a:r>
            <a:endParaRPr lang="en-US" altLang="ko-KR" sz="1733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44" indent="-285744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altLang="ko-KR" sz="1733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44" indent="-285744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텍스트를 토큰화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(Tokenization)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하여 수자로 처리하여 인간 언어를 이해</a:t>
            </a:r>
            <a:endParaRPr lang="en-US" altLang="ko-KR" sz="1733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44" indent="-285744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altLang="ko-KR" sz="1733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44" indent="-285744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토큰 간의 통계적 관계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확률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학습하여 일련의 토큰에서 다음 토큰을 생성하는 데 탁월</a:t>
            </a:r>
            <a:endParaRPr lang="en-US" altLang="ko-KR" sz="1733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44" indent="-285744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altLang="ko-KR" sz="1733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62227-4FAB-242C-4291-8D8C6539B302}"/>
              </a:ext>
            </a:extLst>
          </p:cNvPr>
          <p:cNvSpPr txBox="1"/>
          <p:nvPr/>
        </p:nvSpPr>
        <p:spPr>
          <a:xfrm>
            <a:off x="5781957" y="6088147"/>
            <a:ext cx="3789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https://platform.openai.com/tokenizer</a:t>
            </a:r>
            <a:r>
              <a:rPr lang="ko-KR" altLang="en-US" sz="1600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22" name="그래픽 21" descr="조금 굽은 화살표">
            <a:extLst>
              <a:ext uri="{FF2B5EF4-FFF2-40B4-BE49-F238E27FC236}">
                <a16:creationId xmlns:a16="http://schemas.microsoft.com/office/drawing/2014/main" id="{13A9349D-6EE2-A6B0-5D0F-7334C434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62841">
            <a:off x="4697479" y="5642684"/>
            <a:ext cx="855624" cy="8556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2EBA0E-7DD7-290B-9698-05B9CA653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633" y="4466004"/>
            <a:ext cx="2510380" cy="1472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F0A5C-FC66-43AC-C684-945F01F756BD}"/>
              </a:ext>
            </a:extLst>
          </p:cNvPr>
          <p:cNvSpPr txBox="1"/>
          <p:nvPr/>
        </p:nvSpPr>
        <p:spPr>
          <a:xfrm>
            <a:off x="5786021" y="6336094"/>
            <a:ext cx="3470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B0F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https://openai.com/api/pricing/</a:t>
            </a:r>
            <a:r>
              <a:rPr lang="ko-KR" altLang="en-US" sz="16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9C520-B252-4761-C264-05E20EF39BF2}"/>
              </a:ext>
            </a:extLst>
          </p:cNvPr>
          <p:cNvSpPr txBox="1"/>
          <p:nvPr/>
        </p:nvSpPr>
        <p:spPr>
          <a:xfrm>
            <a:off x="8784873" y="3448200"/>
            <a:ext cx="2568000" cy="769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토큰</a:t>
            </a:r>
            <a:r>
              <a:rPr lang="en-US" altLang="ko-KR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(Token)</a:t>
            </a:r>
            <a:r>
              <a:rPr lang="ko-KR" altLang="en-US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은 텍스트 집합에서 발견되는 일반적인 문자 시퀀스</a:t>
            </a:r>
            <a:r>
              <a:rPr lang="en-US" altLang="ko-KR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주로 단어가 토큰</a:t>
            </a:r>
            <a:r>
              <a:rPr lang="en-US" altLang="ko-KR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146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25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F148A-8E34-A53A-48A3-6CB28108B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B24C9-0644-0160-BCF5-A4207221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3" y="603626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3211084-7E12-2757-2309-1B9BA126760C}"/>
              </a:ext>
            </a:extLst>
          </p:cNvPr>
          <p:cNvSpPr txBox="1">
            <a:spLocks/>
          </p:cNvSpPr>
          <p:nvPr/>
        </p:nvSpPr>
        <p:spPr>
          <a:xfrm>
            <a:off x="143691" y="139083"/>
            <a:ext cx="5155508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파라미터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(Parameters)</a:t>
            </a:r>
            <a:endParaRPr lang="ko-KR" alt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C0A4D219-E440-F821-B92A-CCC0F44E6405}"/>
              </a:ext>
            </a:extLst>
          </p:cNvPr>
          <p:cNvSpPr txBox="1">
            <a:spLocks/>
          </p:cNvSpPr>
          <p:nvPr/>
        </p:nvSpPr>
        <p:spPr>
          <a:xfrm>
            <a:off x="11105141" y="6264368"/>
            <a:ext cx="753545" cy="365125"/>
          </a:xfr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7F1E4F-1CFF-5643-939E-217C01CDF565}" type="slidenum">
              <a:rPr lang="en-US" sz="1867">
                <a:solidFill>
                  <a:schemeClr val="bg1"/>
                </a:solidFill>
              </a:rPr>
              <a:pPr/>
              <a:t>12</a:t>
            </a:fld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8A3D90-6262-2836-113F-ED3FDA39FE35}"/>
              </a:ext>
            </a:extLst>
          </p:cNvPr>
          <p:cNvSpPr txBox="1"/>
          <p:nvPr/>
        </p:nvSpPr>
        <p:spPr>
          <a:xfrm>
            <a:off x="349878" y="1434375"/>
            <a:ext cx="5902332" cy="2677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LLM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은 뉴런과 가중치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(weights)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 구성된 거대한 신경망이다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파라미터는 이 신경망의 가중치를 조정하는 값으로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모델이 입력 데이터에서 패턴을 학습하고 예측을 수행하는 데 사용됨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모델의 크기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성능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는 파라미터 개수에 의해 결정됨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altLang="ko-KR" sz="1733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88155-96F9-3890-B025-96D8F8D36695}"/>
              </a:ext>
            </a:extLst>
          </p:cNvPr>
          <p:cNvSpPr txBox="1"/>
          <p:nvPr/>
        </p:nvSpPr>
        <p:spPr>
          <a:xfrm>
            <a:off x="8784873" y="3448200"/>
            <a:ext cx="2568000" cy="769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토큰</a:t>
            </a:r>
            <a:r>
              <a:rPr lang="en-US" altLang="ko-KR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(Token)</a:t>
            </a:r>
            <a:r>
              <a:rPr lang="ko-KR" altLang="en-US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은 텍스트 집합에서 발견되는 일반적인 문자 시퀀스</a:t>
            </a:r>
            <a:r>
              <a:rPr lang="en-US" altLang="ko-KR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주로 단어가 토큰</a:t>
            </a:r>
            <a:r>
              <a:rPr lang="en-US" altLang="ko-KR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1467" dirty="0">
              <a:solidFill>
                <a:schemeClr val="bg1"/>
              </a:solidFill>
            </a:endParaRPr>
          </a:p>
        </p:txBody>
      </p:sp>
      <p:pic>
        <p:nvPicPr>
          <p:cNvPr id="2050" name="Picture 2" descr="Neural Networks: parameters, hyperparameters and optimization strategies |  by Valentina Alto | TDS Archive | Medium">
            <a:extLst>
              <a:ext uri="{FF2B5EF4-FFF2-40B4-BE49-F238E27FC236}">
                <a16:creationId xmlns:a16="http://schemas.microsoft.com/office/drawing/2014/main" id="{EC55DA8F-C2BA-D3D4-11B0-CF6DE6B05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09" y="1549736"/>
            <a:ext cx="4863404" cy="25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705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4CD53-BF11-4A85-2396-5F7A4EC1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88E890-2335-4043-7037-E1BD6DFF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3" y="603626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2DEB16D-20F0-4C29-C666-F1A419E6766E}"/>
              </a:ext>
            </a:extLst>
          </p:cNvPr>
          <p:cNvSpPr txBox="1">
            <a:spLocks/>
          </p:cNvSpPr>
          <p:nvPr/>
        </p:nvSpPr>
        <p:spPr>
          <a:xfrm>
            <a:off x="143692" y="139083"/>
            <a:ext cx="4065568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확률적 언어모형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8DAE821-525F-80ED-1E43-F9316FF2E19F}"/>
              </a:ext>
            </a:extLst>
          </p:cNvPr>
          <p:cNvSpPr txBox="1">
            <a:spLocks/>
          </p:cNvSpPr>
          <p:nvPr/>
        </p:nvSpPr>
        <p:spPr>
          <a:xfrm>
            <a:off x="718606" y="1637545"/>
            <a:ext cx="6482087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8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블랙       </a:t>
            </a:r>
            <a:r>
              <a:rPr lang="en-US" altLang="ko-KR" sz="28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?  </a:t>
            </a:r>
            <a:endParaRPr lang="ko-KR" altLang="en-US" sz="28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3CCC8D1-3766-D72A-4E37-6EFA19229AA0}"/>
              </a:ext>
            </a:extLst>
          </p:cNvPr>
          <p:cNvSpPr txBox="1">
            <a:spLocks/>
          </p:cNvSpPr>
          <p:nvPr/>
        </p:nvSpPr>
        <p:spPr>
          <a:xfrm>
            <a:off x="2262604" y="2559037"/>
            <a:ext cx="2177317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블랙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핑크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화살표: 위로 구부러짐 2">
            <a:extLst>
              <a:ext uri="{FF2B5EF4-FFF2-40B4-BE49-F238E27FC236}">
                <a16:creationId xmlns:a16="http://schemas.microsoft.com/office/drawing/2014/main" id="{73D03F27-B739-E3D7-57A2-4977C2CCC8FE}"/>
              </a:ext>
            </a:extLst>
          </p:cNvPr>
          <p:cNvSpPr/>
          <p:nvPr/>
        </p:nvSpPr>
        <p:spPr>
          <a:xfrm>
            <a:off x="1241773" y="2341425"/>
            <a:ext cx="1010671" cy="40033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26DAE63-048C-E575-3538-78B172F76518}"/>
              </a:ext>
            </a:extLst>
          </p:cNvPr>
          <p:cNvSpPr txBox="1">
            <a:spLocks/>
          </p:cNvSpPr>
          <p:nvPr/>
        </p:nvSpPr>
        <p:spPr>
          <a:xfrm>
            <a:off x="2265420" y="3607210"/>
            <a:ext cx="2177317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블랙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2800" dirty="0">
                <a:solidFill>
                  <a:srgbClr val="FFFF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커피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39F810C-E4E9-053F-B330-737BD4659D62}"/>
              </a:ext>
            </a:extLst>
          </p:cNvPr>
          <p:cNvSpPr txBox="1">
            <a:spLocks/>
          </p:cNvSpPr>
          <p:nvPr/>
        </p:nvSpPr>
        <p:spPr>
          <a:xfrm>
            <a:off x="2251950" y="4564129"/>
            <a:ext cx="2177317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블랙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</a:t>
            </a:r>
            <a:r>
              <a:rPr lang="ko-KR" altLang="en-US" sz="2800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홀</a:t>
            </a:r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F5B86F5-EDB6-31B0-BB7E-5C93E8BE45E9}"/>
              </a:ext>
            </a:extLst>
          </p:cNvPr>
          <p:cNvSpPr txBox="1">
            <a:spLocks/>
          </p:cNvSpPr>
          <p:nvPr/>
        </p:nvSpPr>
        <p:spPr>
          <a:xfrm>
            <a:off x="11105141" y="6264368"/>
            <a:ext cx="753545" cy="365125"/>
          </a:xfr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7F1E4F-1CFF-5643-939E-217C01CDF565}" type="slidenum">
              <a:rPr lang="en-US" sz="1867">
                <a:solidFill>
                  <a:schemeClr val="bg1"/>
                </a:solidFill>
              </a:rPr>
              <a:pPr/>
              <a:t>13</a:t>
            </a:fld>
            <a:endParaRPr lang="en-US" sz="1867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BA33BF-3900-A58E-C037-AB1AAA6AC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273" y="2541592"/>
            <a:ext cx="6631823" cy="2825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16D231-062D-330F-8A30-18D425C853A0}"/>
              </a:ext>
            </a:extLst>
          </p:cNvPr>
          <p:cNvSpPr txBox="1"/>
          <p:nvPr/>
        </p:nvSpPr>
        <p:spPr>
          <a:xfrm>
            <a:off x="4833672" y="5411092"/>
            <a:ext cx="51276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https://huggingface.co/learn/nlp-course/chapter1/4?fw=pt</a:t>
            </a: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B0F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B0F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D22DBD-5898-D5DE-7834-7E798C357FE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753227" y="2632322"/>
            <a:ext cx="1672613" cy="19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D5CE-9025-99C1-B64F-4C1DCD20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1AB7BC-A490-3B24-FA08-4E732712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3" y="603626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BD6657F-30D6-6E80-ED18-4D0756A12832}"/>
              </a:ext>
            </a:extLst>
          </p:cNvPr>
          <p:cNvSpPr txBox="1">
            <a:spLocks/>
          </p:cNvSpPr>
          <p:nvPr/>
        </p:nvSpPr>
        <p:spPr>
          <a:xfrm>
            <a:off x="143692" y="139083"/>
            <a:ext cx="4065568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확률적 언어모형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B77AB02-A0E3-C984-15BA-090F72DC91A8}"/>
              </a:ext>
            </a:extLst>
          </p:cNvPr>
          <p:cNvSpPr txBox="1">
            <a:spLocks/>
          </p:cNvSpPr>
          <p:nvPr/>
        </p:nvSpPr>
        <p:spPr>
          <a:xfrm>
            <a:off x="11105141" y="6264368"/>
            <a:ext cx="753545" cy="365125"/>
          </a:xfr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7F1E4F-1CFF-5643-939E-217C01CDF565}" type="slidenum">
              <a:rPr lang="en-US" sz="1867">
                <a:solidFill>
                  <a:schemeClr val="bg1"/>
                </a:solidFill>
              </a:rPr>
              <a:pPr/>
              <a:t>14</a:t>
            </a:fld>
            <a:endParaRPr lang="en-US" sz="1867" dirty="0">
              <a:solidFill>
                <a:schemeClr val="bg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A7C1E9-F8B7-E40E-3CD8-1F89FF3E5E89}"/>
              </a:ext>
            </a:extLst>
          </p:cNvPr>
          <p:cNvGrpSpPr/>
          <p:nvPr/>
        </p:nvGrpSpPr>
        <p:grpSpPr>
          <a:xfrm>
            <a:off x="376970" y="1371600"/>
            <a:ext cx="3496442" cy="2803071"/>
            <a:chOff x="376969" y="1371600"/>
            <a:chExt cx="5019433" cy="332613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6DFE43E-F1B3-563B-6265-25829B5B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69" y="1371600"/>
              <a:ext cx="5019433" cy="33261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BBD6C8-2A76-A682-BD56-6F9C8A1000EE}"/>
                </a:ext>
              </a:extLst>
            </p:cNvPr>
            <p:cNvSpPr txBox="1"/>
            <p:nvPr/>
          </p:nvSpPr>
          <p:spPr>
            <a:xfrm>
              <a:off x="376969" y="1971310"/>
              <a:ext cx="5019433" cy="27264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02F91C7-18B5-5A12-A1B9-A8D5867AC482}"/>
              </a:ext>
            </a:extLst>
          </p:cNvPr>
          <p:cNvGrpSpPr/>
          <p:nvPr/>
        </p:nvGrpSpPr>
        <p:grpSpPr>
          <a:xfrm>
            <a:off x="4347779" y="1371600"/>
            <a:ext cx="3496442" cy="3051809"/>
            <a:chOff x="6085708" y="1371600"/>
            <a:chExt cx="5019433" cy="362128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8429200-696B-6CC1-D216-EAD56A42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5708" y="1371600"/>
              <a:ext cx="5019433" cy="332613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340DC-8ACC-CDDB-E8EB-CE1D961711B0}"/>
                </a:ext>
              </a:extLst>
            </p:cNvPr>
            <p:cNvSpPr txBox="1"/>
            <p:nvPr/>
          </p:nvSpPr>
          <p:spPr>
            <a:xfrm>
              <a:off x="6085708" y="2375908"/>
              <a:ext cx="5019433" cy="26169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6BB5E1B-F5E4-4D07-959B-8950697AB51C}"/>
              </a:ext>
            </a:extLst>
          </p:cNvPr>
          <p:cNvGrpSpPr/>
          <p:nvPr/>
        </p:nvGrpSpPr>
        <p:grpSpPr>
          <a:xfrm>
            <a:off x="8116438" y="1371600"/>
            <a:ext cx="3496442" cy="3566153"/>
            <a:chOff x="6085708" y="1371600"/>
            <a:chExt cx="5019433" cy="4231613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455ED4B-23D3-7F18-B22E-057B1663E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5708" y="1371600"/>
              <a:ext cx="5019433" cy="332613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F81B87-C19C-FBBA-B867-63949959A94A}"/>
                </a:ext>
              </a:extLst>
            </p:cNvPr>
            <p:cNvSpPr txBox="1"/>
            <p:nvPr/>
          </p:nvSpPr>
          <p:spPr>
            <a:xfrm>
              <a:off x="6085708" y="2986240"/>
              <a:ext cx="5019433" cy="26169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74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6FBAC-4BEB-5563-B019-F703B75F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64C4C-4B2F-27FF-5BA3-1228ED5E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3" y="603626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FD7CF0E9-C08F-C9C9-1CB8-B50141E2C11D}"/>
              </a:ext>
            </a:extLst>
          </p:cNvPr>
          <p:cNvSpPr txBox="1">
            <a:spLocks/>
          </p:cNvSpPr>
          <p:nvPr/>
        </p:nvSpPr>
        <p:spPr>
          <a:xfrm>
            <a:off x="143692" y="139083"/>
            <a:ext cx="4065568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확률적 언어모형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82A72853-0049-AD8F-CADC-6981F2856569}"/>
              </a:ext>
            </a:extLst>
          </p:cNvPr>
          <p:cNvSpPr txBox="1">
            <a:spLocks/>
          </p:cNvSpPr>
          <p:nvPr/>
        </p:nvSpPr>
        <p:spPr>
          <a:xfrm>
            <a:off x="11105141" y="6264368"/>
            <a:ext cx="753545" cy="365125"/>
          </a:xfr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7F1E4F-1CFF-5643-939E-217C01CDF565}" type="slidenum">
              <a:rPr lang="en-US" sz="1867">
                <a:solidFill>
                  <a:schemeClr val="bg1"/>
                </a:solidFill>
              </a:rPr>
              <a:pPr/>
              <a:t>15</a:t>
            </a:fld>
            <a:endParaRPr lang="en-US" sz="1867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7EF7A39-1549-DC39-EBDB-ADB60E82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708" y="1371600"/>
            <a:ext cx="5019433" cy="33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2F635-122B-55C2-7494-EE2C197F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7D9736-B8FE-7AA7-D188-733EF9AF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3" y="603626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3AD2A19-D8D3-28D6-6334-BF7C0E7F0AF6}"/>
              </a:ext>
            </a:extLst>
          </p:cNvPr>
          <p:cNvSpPr txBox="1">
            <a:spLocks/>
          </p:cNvSpPr>
          <p:nvPr/>
        </p:nvSpPr>
        <p:spPr>
          <a:xfrm>
            <a:off x="143692" y="139083"/>
            <a:ext cx="4065568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확률적 언어모형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153A866F-B0E0-B78C-2618-829AB75ACF27}"/>
              </a:ext>
            </a:extLst>
          </p:cNvPr>
          <p:cNvSpPr txBox="1">
            <a:spLocks/>
          </p:cNvSpPr>
          <p:nvPr/>
        </p:nvSpPr>
        <p:spPr>
          <a:xfrm>
            <a:off x="11105141" y="6264368"/>
            <a:ext cx="753545" cy="365125"/>
          </a:xfr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7F1E4F-1CFF-5643-939E-217C01CDF565}" type="slidenum">
              <a:rPr lang="en-US" sz="1867">
                <a:solidFill>
                  <a:schemeClr val="bg1"/>
                </a:solidFill>
              </a:rPr>
              <a:pPr/>
              <a:t>16</a:t>
            </a:fld>
            <a:endParaRPr lang="en-US" sz="1867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9367E6-4598-8E0D-FC31-7556F49C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301" y="981729"/>
            <a:ext cx="5536331" cy="541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23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9D83D-0421-AB37-3086-00A54A1F0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473A85-B051-638C-BDE4-3A1337F5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3" y="603626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2FBC46C-7EFF-0A4C-8C34-BF40C77D8D2B}"/>
              </a:ext>
            </a:extLst>
          </p:cNvPr>
          <p:cNvSpPr txBox="1">
            <a:spLocks/>
          </p:cNvSpPr>
          <p:nvPr/>
        </p:nvSpPr>
        <p:spPr>
          <a:xfrm>
            <a:off x="143692" y="139083"/>
            <a:ext cx="4065568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확률적 언어모형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3B03FBA6-6FF2-23F9-5C28-C7D96C06AB5A}"/>
              </a:ext>
            </a:extLst>
          </p:cNvPr>
          <p:cNvSpPr txBox="1">
            <a:spLocks/>
          </p:cNvSpPr>
          <p:nvPr/>
        </p:nvSpPr>
        <p:spPr>
          <a:xfrm>
            <a:off x="11105141" y="6264368"/>
            <a:ext cx="753545" cy="365125"/>
          </a:xfr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7F1E4F-1CFF-5643-939E-217C01CDF565}" type="slidenum">
              <a:rPr lang="en-US" sz="1867">
                <a:solidFill>
                  <a:schemeClr val="bg1"/>
                </a:solidFill>
              </a:rPr>
              <a:pPr/>
              <a:t>17</a:t>
            </a:fld>
            <a:endParaRPr lang="en-US" sz="1867" dirty="0">
              <a:solidFill>
                <a:schemeClr val="bg1"/>
              </a:solidFill>
            </a:endParaRPr>
          </a:p>
        </p:txBody>
      </p:sp>
      <p:pic>
        <p:nvPicPr>
          <p:cNvPr id="3074" name="Picture 2" descr="블랙핑크는 왜 미국, 유럽에서도 성공한 걸그룹이 되었나?">
            <a:extLst>
              <a:ext uri="{FF2B5EF4-FFF2-40B4-BE49-F238E27FC236}">
                <a16:creationId xmlns:a16="http://schemas.microsoft.com/office/drawing/2014/main" id="{ECA79465-1950-C610-21AE-97DA23DC7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06" y="1069864"/>
            <a:ext cx="8037979" cy="51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896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74604-6BBE-9DA5-F4BE-F430DC8B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AD231C-FA27-09E7-22A7-211C2CEE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3" y="603626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0F0E3D1-5A4E-BC0D-5D21-0FD2C510A86D}"/>
              </a:ext>
            </a:extLst>
          </p:cNvPr>
          <p:cNvSpPr txBox="1">
            <a:spLocks/>
          </p:cNvSpPr>
          <p:nvPr/>
        </p:nvSpPr>
        <p:spPr>
          <a:xfrm>
            <a:off x="143692" y="139083"/>
            <a:ext cx="4065568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실습</a:t>
            </a: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A59307A2-6828-F76C-0607-ED597C1EB0ED}"/>
              </a:ext>
            </a:extLst>
          </p:cNvPr>
          <p:cNvSpPr txBox="1">
            <a:spLocks/>
          </p:cNvSpPr>
          <p:nvPr/>
        </p:nvSpPr>
        <p:spPr>
          <a:xfrm>
            <a:off x="11105141" y="6264368"/>
            <a:ext cx="753545" cy="365125"/>
          </a:xfr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7F1E4F-1CFF-5643-939E-217C01CDF565}" type="slidenum">
              <a:rPr lang="en-US" sz="1867">
                <a:solidFill>
                  <a:schemeClr val="bg1"/>
                </a:solidFill>
              </a:rPr>
              <a:pPr/>
              <a:t>18</a:t>
            </a:fld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7DD98-6487-D4DB-779D-2795F372B626}"/>
              </a:ext>
            </a:extLst>
          </p:cNvPr>
          <p:cNvSpPr txBox="1"/>
          <p:nvPr/>
        </p:nvSpPr>
        <p:spPr>
          <a:xfrm>
            <a:off x="1670364" y="905522"/>
            <a:ext cx="4324992" cy="513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Perplexity</a:t>
            </a:r>
            <a:r>
              <a:rPr lang="ko-KR" alt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ai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Hugging Face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28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wrtn</a:t>
            </a:r>
            <a:endParaRPr lang="en-US" altLang="ko-KR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Mistral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altLang="ko-KR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Gemini Studio</a:t>
            </a:r>
          </a:p>
          <a:p>
            <a:pPr marL="285750" indent="-285750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altLang="ko-KR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221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CA76D-A9EB-43EF-A61A-D1573B58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기초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8224DDA2-1E1C-41E9-B119-3A5D57D30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732346"/>
              </p:ext>
            </p:extLst>
          </p:nvPr>
        </p:nvGraphicFramePr>
        <p:xfrm>
          <a:off x="566056" y="1254034"/>
          <a:ext cx="10894424" cy="492422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23606">
                  <a:extLst>
                    <a:ext uri="{9D8B030D-6E8A-4147-A177-3AD203B41FA5}">
                      <a16:colId xmlns:a16="http://schemas.microsoft.com/office/drawing/2014/main" val="1292183571"/>
                    </a:ext>
                  </a:extLst>
                </a:gridCol>
                <a:gridCol w="2723606">
                  <a:extLst>
                    <a:ext uri="{9D8B030D-6E8A-4147-A177-3AD203B41FA5}">
                      <a16:colId xmlns:a16="http://schemas.microsoft.com/office/drawing/2014/main" val="713938405"/>
                    </a:ext>
                  </a:extLst>
                </a:gridCol>
                <a:gridCol w="2723606">
                  <a:extLst>
                    <a:ext uri="{9D8B030D-6E8A-4147-A177-3AD203B41FA5}">
                      <a16:colId xmlns:a16="http://schemas.microsoft.com/office/drawing/2014/main" val="349712780"/>
                    </a:ext>
                  </a:extLst>
                </a:gridCol>
                <a:gridCol w="2723606">
                  <a:extLst>
                    <a:ext uri="{9D8B030D-6E8A-4147-A177-3AD203B41FA5}">
                      <a16:colId xmlns:a16="http://schemas.microsoft.com/office/drawing/2014/main" val="782521234"/>
                    </a:ext>
                  </a:extLst>
                </a:gridCol>
              </a:tblGrid>
              <a:tr h="424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Task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Single Value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Multiple Values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numpy</a:t>
                      </a:r>
                      <a:r>
                        <a:rPr lang="en-US" altLang="ko-KR" sz="1800" dirty="0"/>
                        <a:t>, pandas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531392"/>
                  </a:ext>
                </a:extLst>
              </a:tr>
              <a:tr h="7216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Presentation (value, variable)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int, float, string, </a:t>
                      </a:r>
                      <a:r>
                        <a:rPr lang="en-US" altLang="ko-KR" sz="1800" dirty="0" err="1"/>
                        <a:t>boolean</a:t>
                      </a:r>
                      <a:endParaRPr lang="en-US" altLang="ko-KR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list, tuple, dictionary, set</a:t>
                      </a:r>
                      <a:endParaRPr lang="en-US" altLang="ko-KR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/>
                        <a:t>ndarray</a:t>
                      </a:r>
                      <a:r>
                        <a:rPr lang="en-US" altLang="ko-KR" sz="1800" dirty="0"/>
                        <a:t>, Series, </a:t>
                      </a:r>
                      <a:r>
                        <a:rPr lang="en-US" altLang="ko-KR" sz="1800" dirty="0" err="1"/>
                        <a:t>DataFrame</a:t>
                      </a:r>
                      <a:endParaRPr lang="ko-KR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431754"/>
                  </a:ext>
                </a:extLst>
              </a:tr>
              <a:tr h="7216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Operation (algebra)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expressions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operations,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mutable operations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expressions, get, set, reshape, …</a:t>
                      </a:r>
                      <a:endParaRPr lang="ko-KR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771352"/>
                  </a:ext>
                </a:extLst>
              </a:tr>
              <a:tr h="1018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Control flow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if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for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while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926003"/>
                  </a:ext>
                </a:extLst>
              </a:tr>
              <a:tr h="1018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Use and reuse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Functions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Standard libraries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Modules and Packages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084762"/>
                  </a:ext>
                </a:extLst>
              </a:tr>
              <a:tr h="1018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Input and output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Standard I/O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File I/O</a:t>
                      </a:r>
                      <a:endParaRPr lang="ko-KR" altLang="en-US" sz="18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>
                            <a:lumMod val="9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Standard I/O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File I/O</a:t>
                      </a:r>
                    </a:p>
                    <a:p>
                      <a:pPr algn="ctr" latinLnBrk="1"/>
                      <a:r>
                        <a:rPr lang="en-US" altLang="ko-KR" sz="1800" dirty="0"/>
                        <a:t>CSV, Excel</a:t>
                      </a:r>
                      <a:endParaRPr lang="ko-KR" alt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8599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C80BF7-5831-413D-94BF-5B21B1FF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97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F88A-7F2D-4FA4-84BF-E15A9A22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38652-6195-4AF2-9D31-45B0B532F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127464"/>
            <a:ext cx="10886319" cy="504691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‘</a:t>
            </a:r>
            <a:r>
              <a:rPr lang="ko-KR" altLang="en-US" sz="2000" dirty="0"/>
              <a:t>좋은 프로그램</a:t>
            </a:r>
            <a:r>
              <a:rPr lang="en-US" altLang="ko-KR" sz="2000" dirty="0"/>
              <a:t>’</a:t>
            </a:r>
            <a:r>
              <a:rPr lang="ko-KR" altLang="en-US" sz="2000" dirty="0"/>
              <a:t>이란</a:t>
            </a:r>
            <a:r>
              <a:rPr lang="en-US" altLang="ko-KR" sz="2000" dirty="0"/>
              <a:t>?</a:t>
            </a:r>
          </a:p>
          <a:p>
            <a:pPr lvl="1"/>
            <a:r>
              <a:rPr lang="ko-KR" altLang="en-US" sz="1800" dirty="0"/>
              <a:t>문제를 해결할 것</a:t>
            </a:r>
            <a:endParaRPr lang="en-US" altLang="ko-KR" sz="1800" dirty="0"/>
          </a:p>
          <a:p>
            <a:pPr lvl="2"/>
            <a:r>
              <a:rPr lang="en-US" altLang="ko-KR" sz="1600" dirty="0"/>
              <a:t>Computational thinking</a:t>
            </a:r>
          </a:p>
          <a:p>
            <a:pPr lvl="2"/>
            <a:r>
              <a:rPr lang="ko-KR" altLang="en-US" sz="1600" dirty="0"/>
              <a:t>알고리즘</a:t>
            </a:r>
            <a:r>
              <a:rPr lang="en-US" altLang="ko-KR" sz="1600" dirty="0"/>
              <a:t> &amp; </a:t>
            </a:r>
            <a:r>
              <a:rPr lang="ko-KR" altLang="en-US" sz="1600" dirty="0"/>
              <a:t>프로토콜 창안</a:t>
            </a:r>
            <a:r>
              <a:rPr lang="en-US" altLang="ko-KR" sz="1600" dirty="0"/>
              <a:t>, </a:t>
            </a:r>
            <a:r>
              <a:rPr lang="ko-KR" altLang="en-US" sz="1600" dirty="0"/>
              <a:t>구현 능력</a:t>
            </a:r>
            <a:endParaRPr lang="en-US" altLang="ko-KR" sz="1600" dirty="0"/>
          </a:p>
          <a:p>
            <a:pPr lvl="1"/>
            <a:r>
              <a:rPr lang="ko-KR" altLang="en-US" sz="1800" dirty="0"/>
              <a:t>유지보수가 쉬울 것</a:t>
            </a:r>
            <a:endParaRPr lang="en-US" altLang="ko-KR" sz="1800" dirty="0"/>
          </a:p>
          <a:p>
            <a:pPr lvl="2"/>
            <a:r>
              <a:rPr lang="ko-KR" altLang="en-US" sz="1600" dirty="0"/>
              <a:t>가독성 </a:t>
            </a:r>
            <a:r>
              <a:rPr lang="en-US" altLang="ko-KR" sz="1600" dirty="0"/>
              <a:t>(readability)</a:t>
            </a:r>
          </a:p>
          <a:p>
            <a:pPr lvl="2"/>
            <a:r>
              <a:rPr lang="ko-KR" altLang="en-US" sz="1600" dirty="0"/>
              <a:t>대칭성 </a:t>
            </a:r>
            <a:r>
              <a:rPr lang="en-US" altLang="ko-KR" sz="1600" dirty="0"/>
              <a:t>(symmetricity)</a:t>
            </a:r>
          </a:p>
          <a:p>
            <a:pPr lvl="2"/>
            <a:r>
              <a:rPr lang="ko-KR" altLang="en-US" sz="1600" dirty="0"/>
              <a:t>중복</a:t>
            </a:r>
            <a:r>
              <a:rPr lang="en-US" altLang="ko-KR" sz="1600" dirty="0"/>
              <a:t>(duplication) </a:t>
            </a:r>
            <a:r>
              <a:rPr lang="ko-KR" altLang="en-US" sz="1600" dirty="0"/>
              <a:t>배제</a:t>
            </a:r>
            <a:endParaRPr lang="en-US" altLang="ko-KR" sz="1600" dirty="0"/>
          </a:p>
          <a:p>
            <a:pPr lvl="2"/>
            <a:r>
              <a:rPr lang="ko-KR" altLang="en-US" sz="1600" dirty="0"/>
              <a:t>간결성</a:t>
            </a:r>
            <a:endParaRPr lang="en-US" altLang="ko-KR" sz="1600" dirty="0"/>
          </a:p>
          <a:p>
            <a:pPr lvl="1"/>
            <a:r>
              <a:rPr lang="ko-KR" altLang="en-US" sz="1800" dirty="0"/>
              <a:t>코드 다울 것</a:t>
            </a:r>
            <a:endParaRPr lang="en-US" altLang="ko-KR" sz="1800" dirty="0"/>
          </a:p>
          <a:p>
            <a:pPr lvl="2"/>
            <a:r>
              <a:rPr lang="ko-KR" altLang="en-US" sz="1600" dirty="0"/>
              <a:t>문제해결</a:t>
            </a:r>
            <a:endParaRPr lang="en-US" altLang="ko-KR" sz="1600" dirty="0"/>
          </a:p>
          <a:p>
            <a:pPr lvl="2"/>
            <a:r>
              <a:rPr lang="ko-KR" altLang="en-US" sz="1600" dirty="0"/>
              <a:t>유지보수</a:t>
            </a:r>
            <a:endParaRPr lang="en-US" altLang="ko-KR" sz="1600" dirty="0"/>
          </a:p>
          <a:p>
            <a:pPr lvl="2"/>
            <a:r>
              <a:rPr lang="en-US" altLang="ko-KR" sz="1600" dirty="0"/>
              <a:t>+ </a:t>
            </a:r>
            <a:r>
              <a:rPr lang="ko-KR" altLang="en-US" sz="1600" dirty="0"/>
              <a:t>미학적 특성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E2721-5B69-4249-8C8E-B27B85AF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55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Example: Literal Constants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print("hello, world")</a:t>
            </a:r>
          </a:p>
          <a:p>
            <a:pPr marL="0" indent="0">
              <a:buNone/>
            </a:pPr>
            <a:r>
              <a:rPr lang="en-US" altLang="ko-KR" dirty="0"/>
              <a:t>print(hello, world)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print(True)</a:t>
            </a:r>
          </a:p>
          <a:p>
            <a:pPr marL="0" indent="0">
              <a:buNone/>
            </a:pPr>
            <a:r>
              <a:rPr lang="en-US" altLang="ko-KR" dirty="0"/>
              <a:t>print(true)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print(id(1))</a:t>
            </a:r>
          </a:p>
          <a:p>
            <a:pPr marL="0" indent="0">
              <a:buNone/>
            </a:pPr>
            <a:r>
              <a:rPr lang="en-US" altLang="ko-KR" dirty="0"/>
              <a:t>print(id(2))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https://velog.velcdn.com/images/kong2520/post/9e5b7033-1ca2-48d6-9b54-77105c4b05a9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832" y="3653897"/>
            <a:ext cx="5503179" cy="235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901967" y="6032975"/>
            <a:ext cx="64902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3"/>
              </a:rPr>
              <a:t>https://velog.velcdn.com/images/kong2520/post/9e5b7033-1ca2-48d6-9b54-77105c4b05a9/image.png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3178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3"/>
          <p:cNvSpPr>
            <a:spLocks noGrp="1"/>
          </p:cNvSpPr>
          <p:nvPr>
            <p:ph type="ctrTitle"/>
          </p:nvPr>
        </p:nvSpPr>
        <p:spPr>
          <a:xfrm>
            <a:off x="1370693" y="743380"/>
            <a:ext cx="9440034" cy="1828801"/>
          </a:xfrm>
        </p:spPr>
        <p:txBody>
          <a:bodyPr/>
          <a:lstStyle/>
          <a:p>
            <a:r>
              <a:rPr lang="en-US" altLang="ko-KR" dirty="0"/>
              <a:t>End of Python: Basics</a:t>
            </a:r>
            <a:endParaRPr lang="ko-KR" altLang="en-US" dirty="0"/>
          </a:p>
        </p:txBody>
      </p:sp>
      <p:pic>
        <p:nvPicPr>
          <p:cNvPr id="4" name="Picture 2" descr="낮 동안 바다 근처의 노란색과 검은 색 도로 표지판">
            <a:extLst>
              <a:ext uri="{FF2B5EF4-FFF2-40B4-BE49-F238E27FC236}">
                <a16:creationId xmlns:a16="http://schemas.microsoft.com/office/drawing/2014/main" id="{435D0B09-EBA3-2027-380F-732B8C13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914" y="2830511"/>
            <a:ext cx="2815591" cy="35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55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알고리즘이란</a:t>
            </a:r>
            <a:r>
              <a:rPr lang="en-US" altLang="ko-KR"/>
              <a:t>?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 가능한 기능을 활용하여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기능 목록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주어진 제약조건을 만족하면서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제약조건 목록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목표를 달성하는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목표</a:t>
            </a:r>
            <a:r>
              <a:rPr lang="en-US" altLang="ko-KR" dirty="0"/>
              <a:t>”</a:t>
            </a:r>
          </a:p>
          <a:p>
            <a:r>
              <a:rPr lang="ko-KR" altLang="en-US" dirty="0"/>
              <a:t>과정을 설계하여</a:t>
            </a:r>
            <a:r>
              <a:rPr lang="en-US" altLang="ko-KR" dirty="0"/>
              <a:t> </a:t>
            </a:r>
            <a:r>
              <a:rPr lang="ko-KR" altLang="en-US" dirty="0"/>
              <a:t>표현한 것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창안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구현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1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CB594-BCA1-694F-4974-19AAA1F96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75893F-73F1-F2CD-8A03-C501D365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4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F010006-D5DF-6DF0-98D1-95E616ED1D62}"/>
              </a:ext>
            </a:extLst>
          </p:cNvPr>
          <p:cNvSpPr txBox="1">
            <a:spLocks/>
          </p:cNvSpPr>
          <p:nvPr/>
        </p:nvSpPr>
        <p:spPr>
          <a:xfrm>
            <a:off x="1370693" y="1087120"/>
            <a:ext cx="8983542" cy="26483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6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6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생성형 </a:t>
            </a:r>
            <a:r>
              <a:rPr lang="en-US" altLang="ko-KR" sz="6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AI</a:t>
            </a:r>
            <a:r>
              <a:rPr lang="ko-KR" altLang="en-US" sz="6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와 </a:t>
            </a:r>
            <a:r>
              <a:rPr lang="en-US" altLang="ko-KR" sz="6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25303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10274-6603-7F67-8E1C-BB9480408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D71CCBE-44D3-2017-B82A-5E9622B78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542" y="716436"/>
            <a:ext cx="9270398" cy="6141564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생성형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AI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란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생성형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AI(Generative AI)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는 </a:t>
            </a:r>
            <a:r>
              <a:rPr lang="ko-KR" altLang="en-US" sz="2000" dirty="0">
                <a:solidFill>
                  <a:srgbClr val="FFFF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텍스트</a:t>
            </a:r>
            <a:r>
              <a:rPr lang="en-US" altLang="ko-KR" sz="2000" dirty="0">
                <a:solidFill>
                  <a:srgbClr val="FFFF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solidFill>
                  <a:srgbClr val="FFFF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이미지</a:t>
            </a:r>
            <a:r>
              <a:rPr lang="en-US" altLang="ko-KR" sz="2000" dirty="0">
                <a:solidFill>
                  <a:srgbClr val="FFFF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solidFill>
                  <a:srgbClr val="FFFF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음악</a:t>
            </a:r>
            <a:r>
              <a:rPr lang="en-US" altLang="ko-KR" sz="2000" dirty="0">
                <a:solidFill>
                  <a:srgbClr val="FFFF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solidFill>
                  <a:srgbClr val="FFFF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코드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등 새로운 콘텐츠를 생성하는 인공지능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방대한 데이터를 학습하여 패턴을 인식하고 새로운 결과물을 생성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주요 모델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ChatGPT, Gemini → </a:t>
            </a:r>
            <a:r>
              <a:rPr lang="ko-KR" altLang="en-US" sz="1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텍스트 생성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Midjourney, DALL·E → </a:t>
            </a:r>
            <a:r>
              <a:rPr lang="ko-KR" altLang="en-US" sz="1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이미지 생성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Suno</a:t>
            </a:r>
            <a:r>
              <a:rPr lang="en-US" altLang="ko-KR" sz="1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AI → </a:t>
            </a:r>
            <a:r>
              <a:rPr lang="ko-KR" altLang="en-US" sz="18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음악 생성</a:t>
            </a:r>
            <a:endParaRPr lang="en-US" altLang="ko-KR" sz="1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1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생성형 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AI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활용 분야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문서 자동화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보고서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기사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이메일 작성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콘텐츠 제작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광고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마케팅 자료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소설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디자인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엑셀 데이터를 정리하고 시각화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코딩 지원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AI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 코드 작성 및 디버깅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E0D19-C122-726A-B99C-F48742E7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5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00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C5B93-2CEF-FDCB-475F-A73BCD893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1205701-1A02-EAAC-3120-8AD3262F5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542" y="716436"/>
            <a:ext cx="8832916" cy="4996207"/>
          </a:xfrm>
        </p:spPr>
        <p:txBody>
          <a:bodyPr>
            <a:normAutofit fontScale="92500"/>
          </a:bodyPr>
          <a:lstStyle/>
          <a:p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LLM</a:t>
            </a:r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이란</a:t>
            </a:r>
            <a:r>
              <a:rPr lang="en-US" altLang="ko-KR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대규모 언어 모델 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(Large Language Model, LLM)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수십억 개의 단어를 학습하여 사람처럼 자연스럽게 언어를 생성하는 인공지능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신경망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(Neural Network)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기반으로 문맥을 이해하고 논리적 답변 생성 가능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대표 모델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GPT-4, Claude, Gemini, </a:t>
            </a:r>
            <a:r>
              <a:rPr lang="en-US" altLang="ko-KR" sz="20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LLaMA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등</a:t>
            </a:r>
            <a:endParaRPr lang="en-US" altLang="ko-KR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2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실무 활용 사례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문서 자동화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AI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 보고서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기사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이메일 작성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데이터 분석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AI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 엑셀 데이터를 분석하고 시각화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코딩 지원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AI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 코드 작성 및 디버깅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AI </a:t>
            </a:r>
            <a:r>
              <a:rPr lang="ko-KR" altLang="en-US" sz="20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챗봇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: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고객 서비스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FAQ 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자동 응답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62F49D-7F69-D6BD-C465-3F73435D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6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07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02A05-6006-6BB6-DE7A-31C06972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75DCDB-1BC2-F050-55E6-E52E00D8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3" y="6036262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6285A9B-A193-3418-5A3D-DC75FCC22D53}"/>
              </a:ext>
            </a:extLst>
          </p:cNvPr>
          <p:cNvSpPr txBox="1">
            <a:spLocks/>
          </p:cNvSpPr>
          <p:nvPr/>
        </p:nvSpPr>
        <p:spPr>
          <a:xfrm>
            <a:off x="143690" y="139083"/>
            <a:ext cx="8097339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ko-KR" altLang="en-US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대규모 언어 모델 </a:t>
            </a:r>
            <a:r>
              <a:rPr lang="en-US" altLang="ko-KR" sz="2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(Large Language Model, LLM)</a:t>
            </a:r>
            <a:endParaRPr lang="ko-KR" altLang="en-US" sz="2400" dirty="0"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A8C3B455-E89F-F276-31AA-FB0F7A0F493A}"/>
              </a:ext>
            </a:extLst>
          </p:cNvPr>
          <p:cNvSpPr txBox="1">
            <a:spLocks/>
          </p:cNvSpPr>
          <p:nvPr/>
        </p:nvSpPr>
        <p:spPr>
          <a:xfrm>
            <a:off x="11105141" y="6264368"/>
            <a:ext cx="753545" cy="365125"/>
          </a:xfrm>
        </p:spPr>
        <p:txBody>
          <a:bodyPr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D57F1E4F-1CFF-5643-939E-217C01CDF565}" type="slidenum">
              <a:rPr lang="en-US" sz="1867">
                <a:solidFill>
                  <a:schemeClr val="bg1"/>
                </a:solidFill>
              </a:rPr>
              <a:pPr/>
              <a:t>7</a:t>
            </a:fld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515C7B-4FC5-4ED0-7216-8FA6E1010D66}"/>
              </a:ext>
            </a:extLst>
          </p:cNvPr>
          <p:cNvSpPr txBox="1"/>
          <p:nvPr/>
        </p:nvSpPr>
        <p:spPr>
          <a:xfrm>
            <a:off x="349878" y="1434375"/>
            <a:ext cx="9308471" cy="1244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수십억 개의 단어를 학습하여 사람처럼 자연스럽게 언어를 생성하는 인공지능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신경망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(Neural Network) 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기반으로 문맥을 이해하고 논리적 답변 생성 가능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대표 모델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GPT-4, Claude, Gemini, </a:t>
            </a:r>
            <a:r>
              <a:rPr lang="en-US" altLang="ko-KR" sz="1733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LLaMA</a:t>
            </a:r>
            <a:r>
              <a:rPr lang="en-US" altLang="ko-KR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1733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등</a:t>
            </a:r>
            <a:endParaRPr lang="en-US" altLang="ko-KR" sz="1733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D9409-A6E8-2C22-8916-E954E71112BC}"/>
              </a:ext>
            </a:extLst>
          </p:cNvPr>
          <p:cNvSpPr txBox="1"/>
          <p:nvPr/>
        </p:nvSpPr>
        <p:spPr>
          <a:xfrm>
            <a:off x="8784873" y="3448200"/>
            <a:ext cx="2568000" cy="769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토큰</a:t>
            </a:r>
            <a:r>
              <a:rPr lang="en-US" altLang="ko-KR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(Token)</a:t>
            </a:r>
            <a:r>
              <a:rPr lang="ko-KR" altLang="en-US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은 텍스트 집합에서 발견되는 일반적인 문자 시퀀스</a:t>
            </a:r>
            <a:r>
              <a:rPr lang="en-US" altLang="ko-KR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주로 단어가 토큰</a:t>
            </a:r>
            <a:r>
              <a:rPr lang="en-US" altLang="ko-KR" sz="1467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lang="ko-KR" altLang="en-US" sz="1467" dirty="0">
              <a:solidFill>
                <a:schemeClr val="bg1"/>
              </a:solidFill>
            </a:endParaRPr>
          </a:p>
        </p:txBody>
      </p:sp>
      <p:pic>
        <p:nvPicPr>
          <p:cNvPr id="1026" name="Picture 2" descr="코드에서 대화로: LLM은 어떻게 작동하나요?">
            <a:extLst>
              <a:ext uri="{FF2B5EF4-FFF2-40B4-BE49-F238E27FC236}">
                <a16:creationId xmlns:a16="http://schemas.microsoft.com/office/drawing/2014/main" id="{C323F415-70C0-D8E1-F98C-E7411375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3041388"/>
            <a:ext cx="6549390" cy="34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4293-309F-61F3-625F-3AE0597A3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0832272-2124-7A84-E56E-23464BA1B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9083"/>
            <a:ext cx="10353762" cy="766439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학습 순서</a:t>
            </a:r>
          </a:p>
        </p:txBody>
      </p:sp>
      <p:sp>
        <p:nvSpPr>
          <p:cNvPr id="2" name="슬라이드 번호 개체 틀 1" hidden="1">
            <a:extLst>
              <a:ext uri="{FF2B5EF4-FFF2-40B4-BE49-F238E27FC236}">
                <a16:creationId xmlns:a16="http://schemas.microsoft.com/office/drawing/2014/main" id="{0F912AE4-2182-6357-9532-90CF32D9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278BF64-8515-063C-EA4B-13E05D275F03}"/>
              </a:ext>
            </a:extLst>
          </p:cNvPr>
          <p:cNvSpPr txBox="1">
            <a:spLocks/>
          </p:cNvSpPr>
          <p:nvPr/>
        </p:nvSpPr>
        <p:spPr>
          <a:xfrm>
            <a:off x="10666411" y="6490513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8" name="Picture 4" descr="diagram">
            <a:extLst>
              <a:ext uri="{FF2B5EF4-FFF2-40B4-BE49-F238E27FC236}">
                <a16:creationId xmlns:a16="http://schemas.microsoft.com/office/drawing/2014/main" id="{B56ADB45-A0E9-C8A9-FAB9-B871453B8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76" y="177709"/>
            <a:ext cx="61722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16281-2D62-5BCD-AE43-F0E47CB357EB}"/>
              </a:ext>
            </a:extLst>
          </p:cNvPr>
          <p:cNvSpPr txBox="1"/>
          <p:nvPr/>
        </p:nvSpPr>
        <p:spPr>
          <a:xfrm>
            <a:off x="2902181" y="6349909"/>
            <a:ext cx="7764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https://www.linkedin.com/posts/gusmclennan_openai-agi-aiprogress-activity-7238696300790038530-rmjk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098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2D937-620F-9829-5FF8-44935C474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F92AE9E-7280-614C-816E-D708812D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9083"/>
            <a:ext cx="10353762" cy="766439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아기는 엄마와 아빠를 어떻게 구분할까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슬라이드 번호 개체 틀 1" hidden="1">
            <a:extLst>
              <a:ext uri="{FF2B5EF4-FFF2-40B4-BE49-F238E27FC236}">
                <a16:creationId xmlns:a16="http://schemas.microsoft.com/office/drawing/2014/main" id="{1C3142C5-9B34-D8A7-3E98-DE70BB09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A70D1ED-CF2D-8C6C-5BB0-6591E349E751}"/>
              </a:ext>
            </a:extLst>
          </p:cNvPr>
          <p:cNvSpPr txBox="1">
            <a:spLocks/>
          </p:cNvSpPr>
          <p:nvPr/>
        </p:nvSpPr>
        <p:spPr>
          <a:xfrm>
            <a:off x="10666411" y="6490513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098" name="Picture 2" descr="아기가 부모를 알아보는 시기는 언제일까?">
            <a:extLst>
              <a:ext uri="{FF2B5EF4-FFF2-40B4-BE49-F238E27FC236}">
                <a16:creationId xmlns:a16="http://schemas.microsoft.com/office/drawing/2014/main" id="{396B2C0A-E700-7DA6-07BE-E31B6B32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644" y="1708617"/>
            <a:ext cx="5901176" cy="393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BA0DA-0E4A-F11A-44CF-FC711E4DACB9}"/>
              </a:ext>
            </a:extLst>
          </p:cNvPr>
          <p:cNvSpPr txBox="1"/>
          <p:nvPr/>
        </p:nvSpPr>
        <p:spPr>
          <a:xfrm>
            <a:off x="2979644" y="579556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https://steptohealth.co.kr/when-do-babies-learn-to-recognize-their-parents/</a:t>
            </a:r>
          </a:p>
        </p:txBody>
      </p:sp>
    </p:spTree>
    <p:extLst>
      <p:ext uri="{BB962C8B-B14F-4D97-AF65-F5344CB8AC3E}">
        <p14:creationId xmlns:p14="http://schemas.microsoft.com/office/powerpoint/2010/main" val="1449539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{E9D37BCF-22AF-4FD4-9867-17F4AD8D57C2}tf12214701_win32</Template>
  <TotalTime>5094</TotalTime>
  <Words>1733</Words>
  <Application>Microsoft Office PowerPoint</Application>
  <PresentationFormat>와이드스크린</PresentationFormat>
  <Paragraphs>208</Paragraphs>
  <Slides>21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Batang</vt:lpstr>
      <vt:lpstr>한컴 고딕</vt:lpstr>
      <vt:lpstr>한컴 말랑말랑 Bold</vt:lpstr>
      <vt:lpstr>Arial</vt:lpstr>
      <vt:lpstr>Calibri</vt:lpstr>
      <vt:lpstr>Wingdings</vt:lpstr>
      <vt:lpstr>Wingdings 2</vt:lpstr>
      <vt:lpstr>SlateVTI</vt:lpstr>
      <vt:lpstr>Python Programming  with Generative AI </vt:lpstr>
      <vt:lpstr>프로그램 이란</vt:lpstr>
      <vt:lpstr>알고리즘이란?</vt:lpstr>
      <vt:lpstr>PowerPoint 프레젠테이션</vt:lpstr>
      <vt:lpstr>PowerPoint 프레젠테이션</vt:lpstr>
      <vt:lpstr>PowerPoint 프레젠테이션</vt:lpstr>
      <vt:lpstr>PowerPoint 프레젠테이션</vt:lpstr>
      <vt:lpstr>학습 순서</vt:lpstr>
      <vt:lpstr>아기는 엄마와 아빠를 어떻게 구분할까?</vt:lpstr>
      <vt:lpstr>컴퓨터는 엄마와 아빠를 어떻게 구분할까?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파이썬 기초</vt:lpstr>
      <vt:lpstr>Example: Literal Constants</vt:lpstr>
      <vt:lpstr>End of Python: Basics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Sanggoo Cho</dc:creator>
  <cp:lastModifiedBy>Sanggoo Cho</cp:lastModifiedBy>
  <cp:revision>130</cp:revision>
  <dcterms:created xsi:type="dcterms:W3CDTF">2023-11-06T08:03:36Z</dcterms:created>
  <dcterms:modified xsi:type="dcterms:W3CDTF">2025-06-11T23:51:56Z</dcterms:modified>
</cp:coreProperties>
</file>